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306" r:id="rId3"/>
    <p:sldId id="30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93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94" r:id="rId26"/>
    <p:sldId id="277" r:id="rId27"/>
    <p:sldId id="278" r:id="rId28"/>
    <p:sldId id="279" r:id="rId29"/>
    <p:sldId id="295" r:id="rId30"/>
    <p:sldId id="280" r:id="rId31"/>
    <p:sldId id="281" r:id="rId32"/>
    <p:sldId id="296" r:id="rId33"/>
    <p:sldId id="297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304" r:id="rId42"/>
    <p:sldId id="289" r:id="rId43"/>
    <p:sldId id="290" r:id="rId44"/>
    <p:sldId id="291" r:id="rId45"/>
    <p:sldId id="292" r:id="rId46"/>
    <p:sldId id="352" r:id="rId47"/>
    <p:sldId id="351" r:id="rId48"/>
    <p:sldId id="345" r:id="rId49"/>
    <p:sldId id="346" r:id="rId50"/>
    <p:sldId id="347" r:id="rId51"/>
    <p:sldId id="348" r:id="rId52"/>
    <p:sldId id="349" r:id="rId53"/>
    <p:sldId id="350" r:id="rId5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1320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83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5D89F46-917B-499D-940F-B0DE4A45266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54081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79F7D0-DE41-498C-BD1D-ACA3F1694F47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5122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5123" name="Rectangle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1B2AC1-D2D4-4741-BE77-A3A1898262B2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19458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695325"/>
            <a:ext cx="1588" cy="1588"/>
          </a:xfrm>
          <a:ln/>
        </p:spPr>
      </p:sp>
      <p:sp>
        <p:nvSpPr>
          <p:cNvPr id="19459" name="Rectangle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713CAF-FF5E-4044-8C5C-605DC5AF6410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21506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695325"/>
            <a:ext cx="1588" cy="1588"/>
          </a:xfrm>
          <a:ln/>
        </p:spPr>
      </p:sp>
      <p:sp>
        <p:nvSpPr>
          <p:cNvPr id="21507" name="Rectangle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7F5C02-6087-4277-B29F-98B26620A8EC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23554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695325"/>
            <a:ext cx="1588" cy="1588"/>
          </a:xfrm>
          <a:ln/>
        </p:spPr>
      </p:sp>
      <p:sp>
        <p:nvSpPr>
          <p:cNvPr id="23555" name="Rectangle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0C9EFD-D466-470B-BC45-A2414A6213AD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25602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695325"/>
            <a:ext cx="1588" cy="1588"/>
          </a:xfrm>
          <a:ln/>
        </p:spPr>
      </p:sp>
      <p:sp>
        <p:nvSpPr>
          <p:cNvPr id="25603" name="Rectangle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2A79C6-DC76-4934-8DCA-061D57CC8DC3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1E894D-82DF-4D10-A4FF-17CDADACFBB9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29698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695325"/>
            <a:ext cx="1588" cy="1588"/>
          </a:xfrm>
          <a:ln/>
        </p:spPr>
      </p:sp>
      <p:sp>
        <p:nvSpPr>
          <p:cNvPr id="29699" name="Rectangle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6459B6-469F-4899-9628-8014010C1BA2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31746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695325"/>
            <a:ext cx="1588" cy="1588"/>
          </a:xfrm>
          <a:ln/>
        </p:spPr>
      </p:sp>
      <p:sp>
        <p:nvSpPr>
          <p:cNvPr id="31747" name="Rectangle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09D5B9-0B6B-4EB3-AC5A-DD555654A57E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33794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695325"/>
            <a:ext cx="1588" cy="1588"/>
          </a:xfrm>
          <a:ln/>
        </p:spPr>
      </p:sp>
      <p:sp>
        <p:nvSpPr>
          <p:cNvPr id="33795" name="Rectangle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1B07A8-FF53-4F3A-9BD6-4163E8AFE313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35842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695325"/>
            <a:ext cx="1588" cy="1588"/>
          </a:xfrm>
          <a:ln/>
        </p:spPr>
      </p:sp>
      <p:sp>
        <p:nvSpPr>
          <p:cNvPr id="35843" name="Rectangle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794EF0-6634-468A-8BCF-CDC9B5AFB3F8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37890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695325"/>
            <a:ext cx="1588" cy="1588"/>
          </a:xfrm>
          <a:ln/>
        </p:spPr>
      </p:sp>
      <p:sp>
        <p:nvSpPr>
          <p:cNvPr id="37891" name="Rectangle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BBB673-0625-447F-B375-0C6B07EE1BC8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0300" y="712788"/>
            <a:ext cx="4603750" cy="3452812"/>
          </a:xfrm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70388"/>
            <a:ext cx="5029200" cy="4060825"/>
          </a:xfrm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F5D3B7-AF39-4D54-BDD2-D5751E57FAEE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39938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695325"/>
            <a:ext cx="1588" cy="1588"/>
          </a:xfrm>
          <a:ln/>
        </p:spPr>
      </p:sp>
      <p:sp>
        <p:nvSpPr>
          <p:cNvPr id="39939" name="Rectangle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317EA5-AE72-4F18-A5AD-E7E4619CEFDB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41986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695325"/>
            <a:ext cx="1588" cy="1588"/>
          </a:xfrm>
          <a:ln/>
        </p:spPr>
      </p:sp>
      <p:sp>
        <p:nvSpPr>
          <p:cNvPr id="41987" name="Rectangle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650918-7A67-4D7E-8A53-C6B2DD0B177C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44034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695325"/>
            <a:ext cx="1588" cy="1588"/>
          </a:xfrm>
          <a:ln/>
        </p:spPr>
      </p:sp>
      <p:sp>
        <p:nvSpPr>
          <p:cNvPr id="44035" name="Rectangle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1A2C2C-01C5-49CC-9544-4060C0B84198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46082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695325"/>
            <a:ext cx="1588" cy="1588"/>
          </a:xfrm>
          <a:ln/>
        </p:spPr>
      </p:sp>
      <p:sp>
        <p:nvSpPr>
          <p:cNvPr id="46083" name="Rectangle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9256B4-150D-481A-9B2D-2D7A7801DDA1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48130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695325"/>
            <a:ext cx="1588" cy="1588"/>
          </a:xfrm>
          <a:ln/>
        </p:spPr>
      </p:sp>
      <p:sp>
        <p:nvSpPr>
          <p:cNvPr id="48131" name="Rectangle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E64A77-56B3-4BB5-A7ED-4E2BBC560FCA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50178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695325"/>
            <a:ext cx="1588" cy="1588"/>
          </a:xfrm>
          <a:ln/>
        </p:spPr>
      </p:sp>
      <p:sp>
        <p:nvSpPr>
          <p:cNvPr id="50179" name="Rectangle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1593CC-4F11-4D63-8150-EBB463354FF2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52226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695325"/>
            <a:ext cx="1588" cy="1588"/>
          </a:xfrm>
          <a:ln/>
        </p:spPr>
      </p:sp>
      <p:sp>
        <p:nvSpPr>
          <p:cNvPr id="52227" name="Rectangle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4FD0450-9062-4476-9617-A6034FDFB345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54274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695325"/>
            <a:ext cx="1588" cy="1588"/>
          </a:xfrm>
          <a:ln/>
        </p:spPr>
      </p:sp>
      <p:sp>
        <p:nvSpPr>
          <p:cNvPr id="54275" name="Rectangle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B3F082-3FE5-496F-A37B-B568354CB370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57346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695325"/>
            <a:ext cx="1588" cy="1588"/>
          </a:xfrm>
          <a:ln/>
        </p:spPr>
      </p:sp>
      <p:sp>
        <p:nvSpPr>
          <p:cNvPr id="57347" name="Rectangle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CEEA60-E0C7-4C53-9234-68E8720E9BD9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59394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695325"/>
            <a:ext cx="1588" cy="1588"/>
          </a:xfrm>
          <a:ln/>
        </p:spPr>
      </p:sp>
      <p:sp>
        <p:nvSpPr>
          <p:cNvPr id="59395" name="Rectangle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C4E397-4B9D-4F0B-B2CA-9F10CD93ECC4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93186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93187" name="Rectangle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0BCD88-9910-44A3-9D30-88607B5B891C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61442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695325"/>
            <a:ext cx="1588" cy="1588"/>
          </a:xfrm>
          <a:ln/>
        </p:spPr>
      </p:sp>
      <p:sp>
        <p:nvSpPr>
          <p:cNvPr id="61443" name="Rectangle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D52501-A509-4E3C-B13E-4306BBB591E4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63490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695325"/>
            <a:ext cx="1588" cy="1588"/>
          </a:xfrm>
          <a:ln/>
        </p:spPr>
      </p:sp>
      <p:sp>
        <p:nvSpPr>
          <p:cNvPr id="63491" name="Rectangle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90D2CE-C573-476F-9AED-A008F1A79097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65538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695325"/>
            <a:ext cx="1588" cy="1588"/>
          </a:xfrm>
          <a:ln/>
        </p:spPr>
      </p:sp>
      <p:sp>
        <p:nvSpPr>
          <p:cNvPr id="65539" name="Rectangle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033798-B588-4027-B946-FB4EB53A965D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69634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695325"/>
            <a:ext cx="1588" cy="1588"/>
          </a:xfrm>
          <a:ln/>
        </p:spPr>
      </p:sp>
      <p:sp>
        <p:nvSpPr>
          <p:cNvPr id="69635" name="Rectangle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B9EB89-0F44-4954-9CB1-8952513C82A8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71682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695325"/>
            <a:ext cx="1588" cy="1588"/>
          </a:xfrm>
          <a:ln/>
        </p:spPr>
      </p:sp>
      <p:sp>
        <p:nvSpPr>
          <p:cNvPr id="71683" name="Rectangle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C30501-BB1F-4AAB-BB06-1DFFA3886A6D}" type="slidenum">
              <a:rPr lang="en-US" altLang="en-US"/>
              <a:pPr/>
              <a:t>44</a:t>
            </a:fld>
            <a:endParaRPr lang="en-US" altLang="en-US"/>
          </a:p>
        </p:txBody>
      </p:sp>
      <p:sp>
        <p:nvSpPr>
          <p:cNvPr id="73730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695325"/>
            <a:ext cx="1588" cy="1588"/>
          </a:xfrm>
          <a:ln/>
        </p:spPr>
      </p:sp>
      <p:sp>
        <p:nvSpPr>
          <p:cNvPr id="73731" name="Rectangle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49D18C-4C2C-4308-86DD-55092A49E258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75778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695325"/>
            <a:ext cx="1588" cy="1588"/>
          </a:xfrm>
          <a:ln/>
        </p:spPr>
      </p:sp>
      <p:sp>
        <p:nvSpPr>
          <p:cNvPr id="75779" name="Rectangle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618B8A-1C7A-4439-86C3-873292071A4B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7170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7171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037013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E56A35-6972-4E5F-9585-E40B8FF11D49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9218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9219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037013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75A4A2-E650-4A78-AC1D-822F0A0410AE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11266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11267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037013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415498-40E4-4176-BF2F-5C609D5DDE98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13314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13315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037013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EE80BF-A30A-4621-ABA1-F808765C2FC9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15362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15363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037013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65E4E7-6BF1-4373-B989-491213170D8D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17410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695325"/>
            <a:ext cx="1588" cy="1588"/>
          </a:xfrm>
          <a:ln/>
        </p:spPr>
      </p:sp>
      <p:sp>
        <p:nvSpPr>
          <p:cNvPr id="17411" name="Rectangle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9E3906-CE24-4DB7-B39E-70383207422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0450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85C857-537F-4A0A-AA47-F60B3F64E38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404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C54EF5-DCF3-4C2E-BD2E-B4E6E2B42E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8614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A116D93F-AA61-4D77-B084-8B8B360B8DE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2199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F6EB94-8F86-47C1-BCCF-80DCC0574C7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6174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5F1B41-F7F5-4276-A7F8-BE590505EA8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1552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49566B-E2F6-48FB-AC8E-C723A38AF5E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7961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776919-6A41-4A5D-8923-9DA9AB9A86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4928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AB988D-DE6A-4DCA-A574-2A3D879F0B3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1370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CE4DF0-3DEB-4385-BC15-4CAFF734603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4824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007CAB-077F-430A-AA4F-AC40933426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8683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A1D9E4-5618-4273-9733-BE120434A9F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0497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492CE998-23B7-4165-811A-7DB837F5B13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Worgott\Documents\Lehre\Lectures&amp;Seminars\neurocomp\Official\NI\LEARNING_LECTURE_SERIES\new_ordering\morris_water_maze_126_01_small.avi" TargetMode="External"/><Relationship Id="rId4" Type="http://schemas.openxmlformats.org/officeDocument/2006/relationships/hyperlink" Target="file:///C:\Program%20Files%20(x86)\VideoLAN\VLC\vlc.exe%20C:\Users\Worgott\Documents\Lehre\Lectures&amp;Seminars\neurocomp\Official\NI\LEARNING_LECTURE_SERIES\new_ordering\morris_water_maze_126_01_small.avi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worgott\Documents\Lehre\Lectures&amp;Seminars\neurocomp\Official\NI\LEARNING_LECTURE_SERIES\new_ordering\morris_water_maze_128_08_small.avi" TargetMode="External"/><Relationship Id="rId4" Type="http://schemas.openxmlformats.org/officeDocument/2006/relationships/hyperlink" Target="file:///C:\Program%20Files%20(x86)\VideoLAN\VLC\vlc.exe%20C:\Users\Worgott\Documents\Lehre\Lectures&amp;Seminars\neurocomp\Official\NI\LEARNING_LECTURE_SERIES\new_ordering\morris_water_maze_128_08_small.avi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6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7.png"/><Relationship Id="rId5" Type="http://schemas.openxmlformats.org/officeDocument/2006/relationships/image" Target="../media/image36.emf"/><Relationship Id="rId4" Type="http://schemas.openxmlformats.org/officeDocument/2006/relationships/oleObject" Target="../embeddings/oleObject2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7.png"/><Relationship Id="rId5" Type="http://schemas.openxmlformats.org/officeDocument/2006/relationships/image" Target="../media/image36.emf"/><Relationship Id="rId4" Type="http://schemas.openxmlformats.org/officeDocument/2006/relationships/oleObject" Target="../embeddings/oleObject3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7.png"/><Relationship Id="rId5" Type="http://schemas.openxmlformats.org/officeDocument/2006/relationships/image" Target="../media/image36.emf"/><Relationship Id="rId4" Type="http://schemas.openxmlformats.org/officeDocument/2006/relationships/oleObject" Target="../embeddings/oleObject4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7.png"/><Relationship Id="rId5" Type="http://schemas.openxmlformats.org/officeDocument/2006/relationships/image" Target="../media/image36.emf"/><Relationship Id="rId4" Type="http://schemas.openxmlformats.org/officeDocument/2006/relationships/oleObject" Target="../embeddings/oleObject5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wmf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1404938" y="263525"/>
            <a:ext cx="6640512" cy="55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39" tIns="42452" rIns="81639" bIns="42452">
            <a:spAutoFit/>
          </a:bodyPr>
          <a:lstStyle>
            <a:lvl1pPr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392113" indent="-196850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587375" indent="-195263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782638" indent="-195263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979488" indent="-196850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GB" altLang="en-US" sz="3300" i="1">
                <a:solidFill>
                  <a:srgbClr val="000099"/>
                </a:solidFill>
              </a:rPr>
              <a:t>Maps in the Brain and their models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90525"/>
            <a:ext cx="8231188" cy="911225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991" tIns="46795" rIns="89991" bIns="46795"/>
          <a:lstStyle/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GB" altLang="en-US" sz="3600"/>
              <a:t>What are place cells?</a:t>
            </a:r>
          </a:p>
        </p:txBody>
      </p:sp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411163" y="1692275"/>
            <a:ext cx="8229600" cy="4687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41313"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</a:pPr>
            <a:r>
              <a:rPr lang="en-GB" altLang="en-US" sz="2400">
                <a:solidFill>
                  <a:srgbClr val="000000"/>
                </a:solidFill>
              </a:rPr>
              <a:t>Place cells are the principal neurons found in a special area of the mammal brain, the hippocampus.</a:t>
            </a:r>
          </a:p>
          <a:p>
            <a:pPr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Arial" pitchFamily="34" charset="0"/>
              <a:buNone/>
            </a:pPr>
            <a:endParaRPr lang="en-GB" altLang="en-US" sz="2400">
              <a:solidFill>
                <a:srgbClr val="000000"/>
              </a:solidFill>
            </a:endParaRPr>
          </a:p>
          <a:p>
            <a:pPr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</a:pPr>
            <a:r>
              <a:rPr lang="en-GB" altLang="en-US" sz="2400">
                <a:solidFill>
                  <a:srgbClr val="000000"/>
                </a:solidFill>
              </a:rPr>
              <a:t>They fire strongly when an animal (a rat) is in a specific location of an environment.</a:t>
            </a:r>
          </a:p>
          <a:p>
            <a:pPr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Arial" pitchFamily="34" charset="0"/>
              <a:buNone/>
            </a:pPr>
            <a:endParaRPr lang="en-GB" altLang="en-US" sz="2400">
              <a:solidFill>
                <a:srgbClr val="000000"/>
              </a:solidFill>
            </a:endParaRPr>
          </a:p>
          <a:p>
            <a:pPr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</a:pPr>
            <a:r>
              <a:rPr lang="en-GB" altLang="en-US" sz="2400">
                <a:solidFill>
                  <a:srgbClr val="000000"/>
                </a:solidFill>
              </a:rPr>
              <a:t>Place cells were first described in 1971 by O'Keefe and Dostrovsky during experiments with rats.</a:t>
            </a:r>
          </a:p>
          <a:p>
            <a:pPr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Arial" pitchFamily="34" charset="0"/>
              <a:buNone/>
            </a:pPr>
            <a:endParaRPr lang="en-GB" altLang="en-US" sz="2400">
              <a:solidFill>
                <a:srgbClr val="000000"/>
              </a:solidFill>
            </a:endParaRPr>
          </a:p>
          <a:p>
            <a:pPr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</a:pPr>
            <a:r>
              <a:rPr lang="en-GB" altLang="en-US" sz="2400">
                <a:solidFill>
                  <a:srgbClr val="000000"/>
                </a:solidFill>
              </a:rPr>
              <a:t>View sensitive cells have been found in monkeys (Araujo et al, 2001) and humans (Ekstrom et al, 2003) that may be related to the place cells of rats.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52425"/>
            <a:ext cx="8231188" cy="525463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991" tIns="46795" rIns="89991" bIns="46795"/>
          <a:lstStyle/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GB" altLang="en-US" sz="4000"/>
              <a:t>The Hippocampus</a:t>
            </a:r>
          </a:p>
        </p:txBody>
      </p:sp>
      <p:grpSp>
        <p:nvGrpSpPr>
          <p:cNvPr id="20483" name="Group 3"/>
          <p:cNvGrpSpPr>
            <a:grpSpLocks/>
          </p:cNvGrpSpPr>
          <p:nvPr/>
        </p:nvGrpSpPr>
        <p:grpSpPr bwMode="auto">
          <a:xfrm>
            <a:off x="2057400" y="1295400"/>
            <a:ext cx="6551613" cy="2436813"/>
            <a:chOff x="1296" y="816"/>
            <a:chExt cx="4127" cy="1535"/>
          </a:xfrm>
        </p:grpSpPr>
        <p:pic>
          <p:nvPicPr>
            <p:cNvPr id="2048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6" y="852"/>
              <a:ext cx="2082" cy="14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0485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1" y="816"/>
              <a:ext cx="2082" cy="15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368300" y="2017713"/>
            <a:ext cx="15398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9991" tIns="46795" rIns="89991" bIns="46795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Arial" pitchFamily="34" charset="0"/>
              <a:buNone/>
            </a:pPr>
            <a:r>
              <a:rPr lang="en-GB" altLang="en-US">
                <a:solidFill>
                  <a:srgbClr val="000000"/>
                </a:solidFill>
              </a:rPr>
              <a:t>Human</a:t>
            </a:r>
          </a:p>
          <a:p>
            <a:pPr>
              <a:buClr>
                <a:srgbClr val="000000"/>
              </a:buClr>
              <a:buSzPct val="100000"/>
              <a:buFont typeface="Arial" pitchFamily="34" charset="0"/>
              <a:buNone/>
            </a:pPr>
            <a:r>
              <a:rPr lang="en-GB" altLang="en-US">
                <a:solidFill>
                  <a:srgbClr val="000000"/>
                </a:solidFill>
              </a:rPr>
              <a:t>hippocampus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52425"/>
            <a:ext cx="8231188" cy="525463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991" tIns="46795" rIns="89991" bIns="46795"/>
          <a:lstStyle/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GB" altLang="en-US" sz="4000"/>
              <a:t>The Hippocampus</a:t>
            </a:r>
          </a:p>
        </p:txBody>
      </p:sp>
      <p:grpSp>
        <p:nvGrpSpPr>
          <p:cNvPr id="22531" name="Group 3"/>
          <p:cNvGrpSpPr>
            <a:grpSpLocks/>
          </p:cNvGrpSpPr>
          <p:nvPr/>
        </p:nvGrpSpPr>
        <p:grpSpPr bwMode="auto">
          <a:xfrm>
            <a:off x="2057400" y="1295400"/>
            <a:ext cx="6551613" cy="2436813"/>
            <a:chOff x="1296" y="816"/>
            <a:chExt cx="4127" cy="1535"/>
          </a:xfrm>
        </p:grpSpPr>
        <p:pic>
          <p:nvPicPr>
            <p:cNvPr id="2253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6" y="852"/>
              <a:ext cx="2082" cy="14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253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1" y="816"/>
              <a:ext cx="2082" cy="15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924300"/>
            <a:ext cx="5867400" cy="293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2535" name="Text Box 7"/>
          <p:cNvSpPr txBox="1">
            <a:spLocks noChangeArrowheads="1"/>
          </p:cNvSpPr>
          <p:nvPr/>
        </p:nvSpPr>
        <p:spPr bwMode="auto">
          <a:xfrm>
            <a:off x="368300" y="2017713"/>
            <a:ext cx="15398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9991" tIns="46795" rIns="89991" bIns="46795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Arial" pitchFamily="34" charset="0"/>
              <a:buNone/>
            </a:pPr>
            <a:r>
              <a:rPr lang="en-GB" altLang="en-US">
                <a:solidFill>
                  <a:srgbClr val="000000"/>
                </a:solidFill>
              </a:rPr>
              <a:t>Human</a:t>
            </a:r>
          </a:p>
          <a:p>
            <a:pPr>
              <a:buClr>
                <a:srgbClr val="000000"/>
              </a:buClr>
              <a:buSzPct val="100000"/>
              <a:buFont typeface="Arial" pitchFamily="34" charset="0"/>
              <a:buNone/>
            </a:pPr>
            <a:r>
              <a:rPr lang="en-GB" altLang="en-US">
                <a:solidFill>
                  <a:srgbClr val="000000"/>
                </a:solidFill>
              </a:rPr>
              <a:t>hippocampus</a:t>
            </a:r>
          </a:p>
        </p:txBody>
      </p:sp>
      <p:sp>
        <p:nvSpPr>
          <p:cNvPr id="22536" name="Text Box 8"/>
          <p:cNvSpPr txBox="1">
            <a:spLocks noChangeArrowheads="1"/>
          </p:cNvSpPr>
          <p:nvPr/>
        </p:nvSpPr>
        <p:spPr bwMode="auto">
          <a:xfrm>
            <a:off x="384175" y="5029200"/>
            <a:ext cx="15398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9991" tIns="46795" rIns="89991" bIns="46795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Arial" pitchFamily="34" charset="0"/>
              <a:buNone/>
            </a:pPr>
            <a:r>
              <a:rPr lang="en-GB" altLang="en-US">
                <a:solidFill>
                  <a:srgbClr val="000000"/>
                </a:solidFill>
              </a:rPr>
              <a:t>Rat</a:t>
            </a:r>
          </a:p>
          <a:p>
            <a:pPr>
              <a:buClr>
                <a:srgbClr val="000000"/>
              </a:buClr>
              <a:buSzPct val="100000"/>
              <a:buFont typeface="Arial" pitchFamily="34" charset="0"/>
              <a:buNone/>
            </a:pPr>
            <a:r>
              <a:rPr lang="en-GB" altLang="en-US">
                <a:solidFill>
                  <a:srgbClr val="000000"/>
                </a:solidFill>
              </a:rPr>
              <a:t>hippocampus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914400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991" tIns="46795" rIns="89991" bIns="46795"/>
          <a:lstStyle/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GB" altLang="en-US" sz="4000"/>
              <a:t>Hippocampus</a:t>
            </a:r>
          </a:p>
        </p:txBody>
      </p:sp>
      <p:grpSp>
        <p:nvGrpSpPr>
          <p:cNvPr id="24579" name="Group 3"/>
          <p:cNvGrpSpPr>
            <a:grpSpLocks/>
          </p:cNvGrpSpPr>
          <p:nvPr/>
        </p:nvGrpSpPr>
        <p:grpSpPr bwMode="auto">
          <a:xfrm>
            <a:off x="179388" y="960438"/>
            <a:ext cx="8682037" cy="2819400"/>
            <a:chOff x="113" y="605"/>
            <a:chExt cx="5469" cy="1776"/>
          </a:xfrm>
        </p:grpSpPr>
        <p:pic>
          <p:nvPicPr>
            <p:cNvPr id="2458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" y="605"/>
              <a:ext cx="3600" cy="17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4581" name="Text Box 5"/>
            <p:cNvSpPr txBox="1">
              <a:spLocks noChangeArrowheads="1"/>
            </p:cNvSpPr>
            <p:nvPr/>
          </p:nvSpPr>
          <p:spPr bwMode="auto">
            <a:xfrm>
              <a:off x="113" y="749"/>
              <a:ext cx="80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89991" tIns="46795" rIns="89991" bIns="46795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r>
                <a:rPr lang="en-GB" altLang="en-US">
                  <a:solidFill>
                    <a:srgbClr val="000000"/>
                  </a:solidFill>
                </a:rPr>
                <a:t>Place cells</a:t>
              </a:r>
            </a:p>
          </p:txBody>
        </p:sp>
        <p:sp>
          <p:nvSpPr>
            <p:cNvPr id="24582" name="Line 6"/>
            <p:cNvSpPr>
              <a:spLocks noChangeShapeType="1"/>
            </p:cNvSpPr>
            <p:nvPr/>
          </p:nvSpPr>
          <p:spPr bwMode="auto">
            <a:xfrm flipV="1">
              <a:off x="880" y="844"/>
              <a:ext cx="1104" cy="50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583" name="Line 7"/>
            <p:cNvSpPr>
              <a:spLocks noChangeShapeType="1"/>
            </p:cNvSpPr>
            <p:nvPr/>
          </p:nvSpPr>
          <p:spPr bwMode="auto">
            <a:xfrm>
              <a:off x="880" y="893"/>
              <a:ext cx="528" cy="1104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4584" name="Group 8"/>
            <p:cNvGrpSpPr>
              <a:grpSpLocks/>
            </p:cNvGrpSpPr>
            <p:nvPr/>
          </p:nvGrpSpPr>
          <p:grpSpPr bwMode="auto">
            <a:xfrm>
              <a:off x="4239" y="1181"/>
              <a:ext cx="1343" cy="1199"/>
              <a:chOff x="4239" y="1181"/>
              <a:chExt cx="1343" cy="1199"/>
            </a:xfrm>
          </p:grpSpPr>
          <p:sp>
            <p:nvSpPr>
              <p:cNvPr id="24585" name="Text Box 9"/>
              <p:cNvSpPr txBox="1">
                <a:spLocks noChangeArrowheads="1"/>
              </p:cNvSpPr>
              <p:nvPr/>
            </p:nvSpPr>
            <p:spPr bwMode="auto">
              <a:xfrm>
                <a:off x="4468" y="1229"/>
                <a:ext cx="1116" cy="10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89991" tIns="46795" rIns="89991" bIns="46795">
                <a:spAutoFit/>
              </a:bodyPr>
              <a:lstStyle>
                <a:lvl1pPr defTabSz="449263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399213" algn="l"/>
                    <a:tab pos="7313613" algn="l"/>
                    <a:tab pos="8228013" algn="l"/>
                    <a:tab pos="9142413" algn="l"/>
                    <a:tab pos="10056813" algn="l"/>
                  </a:tabLst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defTabSz="449263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399213" algn="l"/>
                    <a:tab pos="7313613" algn="l"/>
                    <a:tab pos="8228013" algn="l"/>
                    <a:tab pos="9142413" algn="l"/>
                    <a:tab pos="10056813" algn="l"/>
                  </a:tabLst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defTabSz="449263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399213" algn="l"/>
                    <a:tab pos="7313613" algn="l"/>
                    <a:tab pos="8228013" algn="l"/>
                    <a:tab pos="9142413" algn="l"/>
                    <a:tab pos="10056813" algn="l"/>
                  </a:tabLst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defTabSz="449263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399213" algn="l"/>
                    <a:tab pos="7313613" algn="l"/>
                    <a:tab pos="8228013" algn="l"/>
                    <a:tab pos="9142413" algn="l"/>
                    <a:tab pos="10056813" algn="l"/>
                  </a:tabLst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defTabSz="449263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399213" algn="l"/>
                    <a:tab pos="7313613" algn="l"/>
                    <a:tab pos="8228013" algn="l"/>
                    <a:tab pos="9142413" algn="l"/>
                    <a:tab pos="10056813" algn="l"/>
                  </a:tabLst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defTabSz="449263" fontAlgn="base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399213" algn="l"/>
                    <a:tab pos="7313613" algn="l"/>
                    <a:tab pos="8228013" algn="l"/>
                    <a:tab pos="9142413" algn="l"/>
                    <a:tab pos="10056813" algn="l"/>
                  </a:tabLs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defTabSz="449263" fontAlgn="base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399213" algn="l"/>
                    <a:tab pos="7313613" algn="l"/>
                    <a:tab pos="8228013" algn="l"/>
                    <a:tab pos="9142413" algn="l"/>
                    <a:tab pos="10056813" algn="l"/>
                  </a:tabLs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defTabSz="449263" fontAlgn="base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399213" algn="l"/>
                    <a:tab pos="7313613" algn="l"/>
                    <a:tab pos="8228013" algn="l"/>
                    <a:tab pos="9142413" algn="l"/>
                    <a:tab pos="10056813" algn="l"/>
                  </a:tabLs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defTabSz="449263" fontAlgn="base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399213" algn="l"/>
                    <a:tab pos="7313613" algn="l"/>
                    <a:tab pos="8228013" algn="l"/>
                    <a:tab pos="9142413" algn="l"/>
                    <a:tab pos="10056813" algn="l"/>
                  </a:tabLs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buClr>
                    <a:srgbClr val="000000"/>
                  </a:buClr>
                  <a:buSzPct val="100000"/>
                  <a:buFont typeface="Arial" pitchFamily="34" charset="0"/>
                  <a:buNone/>
                </a:pPr>
                <a:r>
                  <a:rPr lang="en-GB" altLang="en-US">
                    <a:solidFill>
                      <a:srgbClr val="000000"/>
                    </a:solidFill>
                  </a:rPr>
                  <a:t>Visual</a:t>
                </a:r>
              </a:p>
              <a:p>
                <a:pPr>
                  <a:buClr>
                    <a:srgbClr val="000000"/>
                  </a:buClr>
                  <a:buSzPct val="100000"/>
                  <a:buFont typeface="Arial" pitchFamily="34" charset="0"/>
                  <a:buNone/>
                </a:pPr>
                <a:r>
                  <a:rPr lang="en-GB" altLang="en-US">
                    <a:solidFill>
                      <a:srgbClr val="000000"/>
                    </a:solidFill>
                  </a:rPr>
                  <a:t>Olfactory</a:t>
                </a:r>
              </a:p>
              <a:p>
                <a:pPr>
                  <a:buClr>
                    <a:srgbClr val="000000"/>
                  </a:buClr>
                  <a:buSzPct val="100000"/>
                  <a:buFont typeface="Arial" pitchFamily="34" charset="0"/>
                  <a:buNone/>
                </a:pPr>
                <a:r>
                  <a:rPr lang="en-GB" altLang="en-US">
                    <a:solidFill>
                      <a:srgbClr val="000000"/>
                    </a:solidFill>
                  </a:rPr>
                  <a:t>Auditory</a:t>
                </a:r>
              </a:p>
              <a:p>
                <a:pPr>
                  <a:buClr>
                    <a:srgbClr val="000000"/>
                  </a:buClr>
                  <a:buSzPct val="100000"/>
                  <a:buFont typeface="Arial" pitchFamily="34" charset="0"/>
                  <a:buNone/>
                </a:pPr>
                <a:r>
                  <a:rPr lang="en-GB" altLang="en-US">
                    <a:solidFill>
                      <a:srgbClr val="000000"/>
                    </a:solidFill>
                  </a:rPr>
                  <a:t>Taste</a:t>
                </a:r>
              </a:p>
              <a:p>
                <a:pPr>
                  <a:buClr>
                    <a:srgbClr val="000000"/>
                  </a:buClr>
                  <a:buSzPct val="100000"/>
                  <a:buFont typeface="Arial" pitchFamily="34" charset="0"/>
                  <a:buNone/>
                </a:pPr>
                <a:r>
                  <a:rPr lang="en-GB" altLang="en-US">
                    <a:solidFill>
                      <a:srgbClr val="000000"/>
                    </a:solidFill>
                  </a:rPr>
                  <a:t>Somatosensory</a:t>
                </a:r>
              </a:p>
              <a:p>
                <a:pPr>
                  <a:buClr>
                    <a:srgbClr val="000000"/>
                  </a:buClr>
                  <a:buSzPct val="100000"/>
                  <a:buFont typeface="Arial" pitchFamily="34" charset="0"/>
                  <a:buNone/>
                </a:pPr>
                <a:r>
                  <a:rPr lang="en-GB" altLang="en-US">
                    <a:solidFill>
                      <a:srgbClr val="000000"/>
                    </a:solidFill>
                  </a:rPr>
                  <a:t>Self-motion</a:t>
                </a:r>
              </a:p>
            </p:txBody>
          </p:sp>
          <p:sp>
            <p:nvSpPr>
              <p:cNvPr id="24586" name="AutoShape 10"/>
              <p:cNvSpPr>
                <a:spLocks/>
              </p:cNvSpPr>
              <p:nvPr/>
            </p:nvSpPr>
            <p:spPr bwMode="auto">
              <a:xfrm>
                <a:off x="4239" y="1181"/>
                <a:ext cx="288" cy="1200"/>
              </a:xfrm>
              <a:prstGeom prst="leftBrace">
                <a:avLst>
                  <a:gd name="adj1" fmla="val 0"/>
                  <a:gd name="adj2" fmla="val 49333"/>
                </a:avLst>
              </a:prstGeom>
              <a:noFill/>
              <a:ln w="2844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4587" name="Text Box 11"/>
          <p:cNvSpPr txBox="1">
            <a:spLocks noChangeArrowheads="1"/>
          </p:cNvSpPr>
          <p:nvPr/>
        </p:nvSpPr>
        <p:spPr bwMode="auto">
          <a:xfrm>
            <a:off x="411163" y="4140200"/>
            <a:ext cx="8504237" cy="251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41313"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</a:pPr>
            <a:r>
              <a:rPr lang="en-GB" altLang="en-US" sz="2400">
                <a:solidFill>
                  <a:srgbClr val="000000"/>
                </a:solidFill>
              </a:rPr>
              <a:t>Hippocampus involved in learning and memory</a:t>
            </a:r>
          </a:p>
          <a:p>
            <a:pPr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</a:pPr>
            <a:r>
              <a:rPr lang="en-GB" altLang="en-US" sz="2400">
                <a:solidFill>
                  <a:srgbClr val="000000"/>
                </a:solidFill>
              </a:rPr>
              <a:t>All sensory input into hippocampus</a:t>
            </a:r>
          </a:p>
          <a:p>
            <a:pPr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</a:pPr>
            <a:r>
              <a:rPr lang="en-GB" altLang="en-US" sz="2400">
                <a:solidFill>
                  <a:srgbClr val="000000"/>
                </a:solidFill>
              </a:rPr>
              <a:t>Place cells in hippocampus get all sensory information</a:t>
            </a:r>
          </a:p>
          <a:p>
            <a:pPr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</a:pPr>
            <a:r>
              <a:rPr lang="en-GB" altLang="en-US" sz="2400">
                <a:solidFill>
                  <a:srgbClr val="000000"/>
                </a:solidFill>
              </a:rPr>
              <a:t>Information processing via trisynaptic loop</a:t>
            </a:r>
          </a:p>
          <a:p>
            <a:pPr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</a:pPr>
            <a:r>
              <a:rPr lang="en-GB" altLang="en-US" sz="2400">
                <a:solidFill>
                  <a:srgbClr val="000000"/>
                </a:solidFill>
              </a:rPr>
              <a:t>How place cells are exactly used for navigation is unknown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38_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8" y="125413"/>
            <a:ext cx="9024937" cy="660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65" name="Picture 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175" y="685800"/>
            <a:ext cx="5483225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667" name="Text Box 43"/>
          <p:cNvSpPr txBox="1">
            <a:spLocks noChangeArrowheads="1"/>
          </p:cNvSpPr>
          <p:nvPr/>
        </p:nvSpPr>
        <p:spPr bwMode="auto">
          <a:xfrm>
            <a:off x="6858000" y="6248400"/>
            <a:ext cx="2000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/>
              <a:t>Myers et al., 1996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144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/>
          <a:lstStyle/>
          <a:p>
            <a:r>
              <a:rPr lang="en-US" altLang="en-US" sz="4000">
                <a:solidFill>
                  <a:schemeClr val="tx1"/>
                </a:solidFill>
              </a:rPr>
              <a:t>Recordings from humans</a:t>
            </a:r>
          </a:p>
        </p:txBody>
      </p:sp>
      <p:sp>
        <p:nvSpPr>
          <p:cNvPr id="76803" name="Rectangle 3"/>
          <p:cNvSpPr>
            <a:spLocks noChangeArrowheads="1"/>
          </p:cNvSpPr>
          <p:nvPr/>
        </p:nvSpPr>
        <p:spPr bwMode="auto">
          <a:xfrm>
            <a:off x="1447800" y="5638800"/>
            <a:ext cx="6400800" cy="1219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76804" name="Picture 4" descr="skull-with-intracranial-electrod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219575"/>
            <a:ext cx="3505200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5" name="Picture 5" descr="brain-withelec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4267200"/>
            <a:ext cx="2819400" cy="230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6" name="Picture 6" descr="brain-withele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219200"/>
            <a:ext cx="4419600" cy="289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7" name="Picture 7" descr="electrod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19200"/>
            <a:ext cx="3505200" cy="284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808" name="Text Box 8"/>
          <p:cNvSpPr txBox="1">
            <a:spLocks noChangeArrowheads="1"/>
          </p:cNvSpPr>
          <p:nvPr/>
        </p:nvSpPr>
        <p:spPr bwMode="auto">
          <a:xfrm>
            <a:off x="7013575" y="5664200"/>
            <a:ext cx="21304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lt-LT" altLang="en-US" sz="2400"/>
              <a:t>Ekstrom et al, </a:t>
            </a:r>
            <a:endParaRPr lang="en-US" altLang="en-US" sz="2400"/>
          </a:p>
          <a:p>
            <a:r>
              <a:rPr lang="en-US" altLang="en-US" sz="2400"/>
              <a:t>2003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2550"/>
            <a:ext cx="8229600" cy="817563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991" tIns="46795" rIns="89991" bIns="46795"/>
          <a:lstStyle/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GB" altLang="en-US" sz="4000"/>
              <a:t>Place cell recordings</a:t>
            </a: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" y="1017588"/>
            <a:ext cx="3003550" cy="284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381000" y="6446838"/>
            <a:ext cx="358933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1" tIns="46795" rIns="89991" bIns="46795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Arial" pitchFamily="34" charset="0"/>
              <a:buNone/>
            </a:pPr>
            <a:r>
              <a:rPr lang="en-GB" altLang="en-US">
                <a:solidFill>
                  <a:srgbClr val="000000"/>
                </a:solidFill>
              </a:rPr>
              <a:t>Wilson and McNaughton, 1993</a:t>
            </a:r>
          </a:p>
        </p:txBody>
      </p:sp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201613" y="1042988"/>
            <a:ext cx="519112" cy="57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9991" tIns="44996" rIns="89991" bIns="44996"/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Arial" pitchFamily="34" charset="0"/>
              <a:buNone/>
            </a:pPr>
            <a:r>
              <a:rPr lang="en-GB" altLang="en-US" sz="3200">
                <a:solidFill>
                  <a:srgbClr val="000000"/>
                </a:solidFill>
              </a:rPr>
              <a:t>1.</a:t>
            </a:r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211638" y="3887788"/>
            <a:ext cx="4546600" cy="2797175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341313" indent="-341313" defTabSz="449263">
              <a:buFontTx/>
              <a:buAutoNum type="arabicPeriod"/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</a:pPr>
            <a:r>
              <a:rPr lang="en-GB" altLang="en-US" sz="2200"/>
              <a:t>Electrode array is inserted to the brain for simultaneous  recording of several neurons.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2550"/>
            <a:ext cx="8229600" cy="817563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991" tIns="46795" rIns="89991" bIns="46795"/>
          <a:lstStyle/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GB" altLang="en-US" sz="4000"/>
              <a:t>Place cell recordings</a:t>
            </a: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75" y="1089025"/>
            <a:ext cx="3216275" cy="2551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" y="1017588"/>
            <a:ext cx="3003550" cy="284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381000" y="6446838"/>
            <a:ext cx="358933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1" tIns="46795" rIns="89991" bIns="46795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Arial" pitchFamily="34" charset="0"/>
              <a:buNone/>
            </a:pPr>
            <a:r>
              <a:rPr lang="en-GB" altLang="en-US">
                <a:solidFill>
                  <a:srgbClr val="000000"/>
                </a:solidFill>
              </a:rPr>
              <a:t>Wilson and McNaughton, 1993</a:t>
            </a:r>
          </a:p>
        </p:txBody>
      </p:sp>
      <p:sp>
        <p:nvSpPr>
          <p:cNvPr id="30726" name="Text Box 6"/>
          <p:cNvSpPr txBox="1">
            <a:spLocks noChangeArrowheads="1"/>
          </p:cNvSpPr>
          <p:nvPr/>
        </p:nvSpPr>
        <p:spPr bwMode="auto">
          <a:xfrm>
            <a:off x="201613" y="1042988"/>
            <a:ext cx="519112" cy="57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9991" tIns="44996" rIns="89991" bIns="44996"/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Arial" pitchFamily="34" charset="0"/>
              <a:buNone/>
            </a:pPr>
            <a:r>
              <a:rPr lang="en-GB" altLang="en-US" sz="3200">
                <a:solidFill>
                  <a:srgbClr val="000000"/>
                </a:solidFill>
              </a:rPr>
              <a:t>1.</a:t>
            </a:r>
          </a:p>
        </p:txBody>
      </p:sp>
      <p:sp>
        <p:nvSpPr>
          <p:cNvPr id="30727" name="Text Box 7"/>
          <p:cNvSpPr txBox="1">
            <a:spLocks noChangeArrowheads="1"/>
          </p:cNvSpPr>
          <p:nvPr/>
        </p:nvSpPr>
        <p:spPr bwMode="auto">
          <a:xfrm>
            <a:off x="4592638" y="1042988"/>
            <a:ext cx="519112" cy="57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9991" tIns="44996" rIns="89991" bIns="44996"/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Arial" pitchFamily="34" charset="0"/>
              <a:buNone/>
            </a:pPr>
            <a:r>
              <a:rPr lang="en-GB" altLang="en-US" sz="3200">
                <a:solidFill>
                  <a:srgbClr val="000000"/>
                </a:solidFill>
              </a:rPr>
              <a:t>2.</a:t>
            </a:r>
          </a:p>
        </p:txBody>
      </p:sp>
      <p:sp>
        <p:nvSpPr>
          <p:cNvPr id="30728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4211638" y="3887788"/>
            <a:ext cx="4546600" cy="2797175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341313" indent="-341313" defTabSz="449263">
              <a:buFontTx/>
              <a:buAutoNum type="arabicPeriod"/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</a:pPr>
            <a:r>
              <a:rPr lang="en-GB" altLang="en-US" sz="2200"/>
              <a:t>Electrode array is inserted to the brain for simultaneous  recording of several neurons.</a:t>
            </a:r>
          </a:p>
          <a:p>
            <a:pPr marL="341313" indent="-341313" defTabSz="449263">
              <a:buFontTx/>
              <a:buAutoNum type="arabicPeriod"/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</a:pPr>
            <a:r>
              <a:rPr lang="en-GB" altLang="en-US" sz="2200"/>
              <a:t>The rat moves around in a known/unknown environment.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2550"/>
            <a:ext cx="8229600" cy="817563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991" tIns="46795" rIns="89991" bIns="46795"/>
          <a:lstStyle/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GB" altLang="en-US" sz="4000"/>
              <a:t>Place cell recordings</a:t>
            </a: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75" y="1089025"/>
            <a:ext cx="3216275" cy="2551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3902075"/>
            <a:ext cx="3065462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" y="1017588"/>
            <a:ext cx="3003550" cy="284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2774" name="Rectangle 6"/>
          <p:cNvSpPr>
            <a:spLocks noChangeArrowheads="1"/>
          </p:cNvSpPr>
          <p:nvPr/>
        </p:nvSpPr>
        <p:spPr bwMode="auto">
          <a:xfrm>
            <a:off x="381000" y="6446838"/>
            <a:ext cx="358933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1" tIns="46795" rIns="89991" bIns="46795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Arial" pitchFamily="34" charset="0"/>
              <a:buNone/>
            </a:pPr>
            <a:r>
              <a:rPr lang="en-GB" altLang="en-US">
                <a:solidFill>
                  <a:srgbClr val="000000"/>
                </a:solidFill>
              </a:rPr>
              <a:t>Wilson and McNaughton, 1993</a:t>
            </a:r>
          </a:p>
        </p:txBody>
      </p:sp>
      <p:sp>
        <p:nvSpPr>
          <p:cNvPr id="32775" name="Text Box 7"/>
          <p:cNvSpPr txBox="1">
            <a:spLocks noChangeArrowheads="1"/>
          </p:cNvSpPr>
          <p:nvPr/>
        </p:nvSpPr>
        <p:spPr bwMode="auto">
          <a:xfrm>
            <a:off x="201613" y="1042988"/>
            <a:ext cx="519112" cy="57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9991" tIns="44996" rIns="89991" bIns="44996"/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Arial" pitchFamily="34" charset="0"/>
              <a:buNone/>
            </a:pPr>
            <a:r>
              <a:rPr lang="en-GB" altLang="en-US" sz="3200">
                <a:solidFill>
                  <a:srgbClr val="000000"/>
                </a:solidFill>
              </a:rPr>
              <a:t>1.</a:t>
            </a:r>
          </a:p>
        </p:txBody>
      </p:sp>
      <p:sp>
        <p:nvSpPr>
          <p:cNvPr id="32776" name="Text Box 8"/>
          <p:cNvSpPr txBox="1">
            <a:spLocks noChangeArrowheads="1"/>
          </p:cNvSpPr>
          <p:nvPr/>
        </p:nvSpPr>
        <p:spPr bwMode="auto">
          <a:xfrm>
            <a:off x="201613" y="3814763"/>
            <a:ext cx="519112" cy="57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9991" tIns="44996" rIns="89991" bIns="44996"/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Arial" pitchFamily="34" charset="0"/>
              <a:buNone/>
            </a:pPr>
            <a:r>
              <a:rPr lang="en-GB" altLang="en-US" sz="3200">
                <a:solidFill>
                  <a:srgbClr val="000000"/>
                </a:solidFill>
              </a:rPr>
              <a:t>3.</a:t>
            </a:r>
          </a:p>
        </p:txBody>
      </p:sp>
      <p:sp>
        <p:nvSpPr>
          <p:cNvPr id="32777" name="Text Box 9"/>
          <p:cNvSpPr txBox="1">
            <a:spLocks noChangeArrowheads="1"/>
          </p:cNvSpPr>
          <p:nvPr/>
        </p:nvSpPr>
        <p:spPr bwMode="auto">
          <a:xfrm>
            <a:off x="4592638" y="1042988"/>
            <a:ext cx="519112" cy="57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9991" tIns="44996" rIns="89991" bIns="44996"/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Arial" pitchFamily="34" charset="0"/>
              <a:buNone/>
            </a:pPr>
            <a:r>
              <a:rPr lang="en-GB" altLang="en-US" sz="3200">
                <a:solidFill>
                  <a:srgbClr val="000000"/>
                </a:solidFill>
              </a:rPr>
              <a:t>2.</a:t>
            </a:r>
          </a:p>
        </p:txBody>
      </p:sp>
      <p:sp>
        <p:nvSpPr>
          <p:cNvPr id="32778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4211638" y="3887788"/>
            <a:ext cx="4546600" cy="2797175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341313" indent="-341313" defTabSz="449263">
              <a:buFontTx/>
              <a:buAutoNum type="arabicPeriod"/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</a:pPr>
            <a:r>
              <a:rPr lang="en-GB" altLang="en-US" sz="2200"/>
              <a:t>Electrode array is inserted to the brain for simultaneous  recording of several neurons.</a:t>
            </a:r>
          </a:p>
          <a:p>
            <a:pPr marL="341313" indent="-341313" defTabSz="449263">
              <a:buFontTx/>
              <a:buAutoNum type="arabicPeriod"/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</a:pPr>
            <a:r>
              <a:rPr lang="en-GB" altLang="en-US" sz="2200"/>
              <a:t>The rat moves around in a known/unknown environment.</a:t>
            </a:r>
          </a:p>
          <a:p>
            <a:pPr marL="341313" indent="-341313" defTabSz="449263">
              <a:buFontTx/>
              <a:buAutoNum type="arabicPeriod"/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</a:pPr>
            <a:r>
              <a:rPr lang="en-GB" altLang="en-US" sz="2200"/>
              <a:t>Walking path and firing activity (cyan dots).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231188" cy="527050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991" tIns="46795" rIns="89991" bIns="46795"/>
          <a:lstStyle/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GB" altLang="en-US" sz="4000"/>
              <a:t>Place Field Recordings</a:t>
            </a:r>
          </a:p>
        </p:txBody>
      </p:sp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1187450" y="979488"/>
            <a:ext cx="2554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9991" tIns="46795" rIns="89991" bIns="46795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Arial" pitchFamily="34" charset="0"/>
              <a:buNone/>
            </a:pPr>
            <a:r>
              <a:rPr lang="en-GB" altLang="en-US" sz="2400">
                <a:solidFill>
                  <a:srgbClr val="000000"/>
                </a:solidFill>
              </a:rPr>
              <a:t>Terrain: 40x40cm</a:t>
            </a:r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1619250"/>
            <a:ext cx="2544762" cy="266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4821" name="AutoShape 5"/>
          <p:cNvSpPr>
            <a:spLocks noChangeArrowheads="1"/>
          </p:cNvSpPr>
          <p:nvPr/>
        </p:nvSpPr>
        <p:spPr bwMode="auto">
          <a:xfrm>
            <a:off x="1260475" y="1763713"/>
            <a:ext cx="2339975" cy="2339975"/>
          </a:xfrm>
          <a:prstGeom prst="roundRect">
            <a:avLst>
              <a:gd name="adj" fmla="val 65"/>
            </a:avLst>
          </a:prstGeom>
          <a:noFill/>
          <a:ln w="1080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4822" name="Group 6"/>
          <p:cNvGrpSpPr>
            <a:grpSpLocks/>
          </p:cNvGrpSpPr>
          <p:nvPr/>
        </p:nvGrpSpPr>
        <p:grpSpPr bwMode="auto">
          <a:xfrm>
            <a:off x="431800" y="1187450"/>
            <a:ext cx="3706813" cy="3759200"/>
            <a:chOff x="272" y="748"/>
            <a:chExt cx="2335" cy="2368"/>
          </a:xfrm>
        </p:grpSpPr>
        <p:sp>
          <p:nvSpPr>
            <p:cNvPr id="34823" name="Line 7"/>
            <p:cNvSpPr>
              <a:spLocks noChangeShapeType="1"/>
            </p:cNvSpPr>
            <p:nvPr/>
          </p:nvSpPr>
          <p:spPr bwMode="auto">
            <a:xfrm flipV="1">
              <a:off x="567" y="770"/>
              <a:ext cx="1" cy="2043"/>
            </a:xfrm>
            <a:prstGeom prst="line">
              <a:avLst/>
            </a:prstGeom>
            <a:noFill/>
            <a:ln w="360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24" name="Line 8"/>
            <p:cNvSpPr>
              <a:spLocks noChangeShapeType="1"/>
            </p:cNvSpPr>
            <p:nvPr/>
          </p:nvSpPr>
          <p:spPr bwMode="auto">
            <a:xfrm>
              <a:off x="567" y="2789"/>
              <a:ext cx="2041" cy="1"/>
            </a:xfrm>
            <a:prstGeom prst="line">
              <a:avLst/>
            </a:prstGeom>
            <a:noFill/>
            <a:ln w="360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25" name="Text Box 9"/>
            <p:cNvSpPr txBox="1">
              <a:spLocks noChangeArrowheads="1"/>
            </p:cNvSpPr>
            <p:nvPr/>
          </p:nvSpPr>
          <p:spPr bwMode="auto">
            <a:xfrm>
              <a:off x="272" y="748"/>
              <a:ext cx="218" cy="3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89991" tIns="44996" rIns="89991" bIns="44996"/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r>
                <a:rPr lang="en-GB" altLang="en-US" sz="2600">
                  <a:solidFill>
                    <a:srgbClr val="000000"/>
                  </a:solidFill>
                </a:rPr>
                <a:t>y</a:t>
              </a:r>
            </a:p>
          </p:txBody>
        </p:sp>
        <p:sp>
          <p:nvSpPr>
            <p:cNvPr id="34826" name="Text Box 10"/>
            <p:cNvSpPr txBox="1">
              <a:spLocks noChangeArrowheads="1"/>
            </p:cNvSpPr>
            <p:nvPr/>
          </p:nvSpPr>
          <p:spPr bwMode="auto">
            <a:xfrm>
              <a:off x="2222" y="2811"/>
              <a:ext cx="218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9991" tIns="44996" rIns="89991" bIns="44996"/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r>
                <a:rPr lang="en-GB" altLang="en-US" sz="2600">
                  <a:solidFill>
                    <a:srgbClr val="000000"/>
                  </a:solidFill>
                </a:rPr>
                <a:t>x</a:t>
              </a:r>
            </a:p>
          </p:txBody>
        </p:sp>
      </p:grpSp>
      <p:sp>
        <p:nvSpPr>
          <p:cNvPr id="34827" name="Text Box 11"/>
          <p:cNvSpPr txBox="1">
            <a:spLocks noChangeArrowheads="1"/>
          </p:cNvSpPr>
          <p:nvPr/>
        </p:nvSpPr>
        <p:spPr bwMode="auto">
          <a:xfrm>
            <a:off x="5038725" y="1008063"/>
            <a:ext cx="33353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9991" tIns="46795" rIns="89991" bIns="46795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Arial" pitchFamily="34" charset="0"/>
              <a:buNone/>
            </a:pPr>
            <a:r>
              <a:rPr lang="en-GB" altLang="en-US" sz="2400">
                <a:solidFill>
                  <a:srgbClr val="000000"/>
                </a:solidFill>
              </a:rPr>
              <a:t>Single cell firing activity</a:t>
            </a:r>
          </a:p>
        </p:txBody>
      </p:sp>
      <p:grpSp>
        <p:nvGrpSpPr>
          <p:cNvPr id="34828" name="Group 12"/>
          <p:cNvGrpSpPr>
            <a:grpSpLocks/>
          </p:cNvGrpSpPr>
          <p:nvPr/>
        </p:nvGrpSpPr>
        <p:grpSpPr bwMode="auto">
          <a:xfrm>
            <a:off x="4427538" y="1187450"/>
            <a:ext cx="3706812" cy="3759200"/>
            <a:chOff x="2789" y="748"/>
            <a:chExt cx="2335" cy="2368"/>
          </a:xfrm>
        </p:grpSpPr>
        <p:sp>
          <p:nvSpPr>
            <p:cNvPr id="34829" name="Line 13"/>
            <p:cNvSpPr>
              <a:spLocks noChangeShapeType="1"/>
            </p:cNvSpPr>
            <p:nvPr/>
          </p:nvSpPr>
          <p:spPr bwMode="auto">
            <a:xfrm flipV="1">
              <a:off x="3084" y="770"/>
              <a:ext cx="1" cy="2043"/>
            </a:xfrm>
            <a:prstGeom prst="line">
              <a:avLst/>
            </a:prstGeom>
            <a:noFill/>
            <a:ln w="360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30" name="Line 14"/>
            <p:cNvSpPr>
              <a:spLocks noChangeShapeType="1"/>
            </p:cNvSpPr>
            <p:nvPr/>
          </p:nvSpPr>
          <p:spPr bwMode="auto">
            <a:xfrm>
              <a:off x="3084" y="2789"/>
              <a:ext cx="2041" cy="1"/>
            </a:xfrm>
            <a:prstGeom prst="line">
              <a:avLst/>
            </a:prstGeom>
            <a:noFill/>
            <a:ln w="360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31" name="Text Box 15"/>
            <p:cNvSpPr txBox="1">
              <a:spLocks noChangeArrowheads="1"/>
            </p:cNvSpPr>
            <p:nvPr/>
          </p:nvSpPr>
          <p:spPr bwMode="auto">
            <a:xfrm>
              <a:off x="2789" y="748"/>
              <a:ext cx="218" cy="3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89991" tIns="44996" rIns="89991" bIns="44996"/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r>
                <a:rPr lang="en-GB" altLang="en-US" sz="2600">
                  <a:solidFill>
                    <a:srgbClr val="000000"/>
                  </a:solidFill>
                </a:rPr>
                <a:t>y</a:t>
              </a:r>
            </a:p>
          </p:txBody>
        </p:sp>
        <p:sp>
          <p:nvSpPr>
            <p:cNvPr id="34832" name="Text Box 16"/>
            <p:cNvSpPr txBox="1">
              <a:spLocks noChangeArrowheads="1"/>
            </p:cNvSpPr>
            <p:nvPr/>
          </p:nvSpPr>
          <p:spPr bwMode="auto">
            <a:xfrm>
              <a:off x="4739" y="2811"/>
              <a:ext cx="218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9991" tIns="44996" rIns="89991" bIns="44996"/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r>
                <a:rPr lang="en-GB" altLang="en-US" sz="2600">
                  <a:solidFill>
                    <a:srgbClr val="000000"/>
                  </a:solidFill>
                </a:rPr>
                <a:t>x</a:t>
              </a:r>
            </a:p>
          </p:txBody>
        </p:sp>
      </p:grpSp>
      <p:sp>
        <p:nvSpPr>
          <p:cNvPr id="34833" name="Text Box 17"/>
          <p:cNvSpPr txBox="1">
            <a:spLocks noChangeArrowheads="1"/>
          </p:cNvSpPr>
          <p:nvPr/>
        </p:nvSpPr>
        <p:spPr bwMode="auto">
          <a:xfrm>
            <a:off x="539750" y="5040313"/>
            <a:ext cx="8280400" cy="113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449263">
              <a:tabLst>
                <a:tab pos="1309688" algn="l"/>
                <a:tab pos="2224088" algn="l"/>
                <a:tab pos="3138488" algn="l"/>
                <a:tab pos="4052888" algn="l"/>
                <a:tab pos="4967288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1363" indent="-284163" defTabSz="449263">
              <a:tabLst>
                <a:tab pos="1309688" algn="l"/>
                <a:tab pos="2224088" algn="l"/>
                <a:tab pos="3138488" algn="l"/>
                <a:tab pos="4052888" algn="l"/>
                <a:tab pos="4967288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defTabSz="449263">
              <a:tabLst>
                <a:tab pos="1309688" algn="l"/>
                <a:tab pos="2224088" algn="l"/>
                <a:tab pos="3138488" algn="l"/>
                <a:tab pos="4052888" algn="l"/>
                <a:tab pos="4967288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defTabSz="449263">
              <a:tabLst>
                <a:tab pos="1309688" algn="l"/>
                <a:tab pos="2224088" algn="l"/>
                <a:tab pos="3138488" algn="l"/>
                <a:tab pos="4052888" algn="l"/>
                <a:tab pos="4967288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defTabSz="449263">
              <a:tabLst>
                <a:tab pos="1309688" algn="l"/>
                <a:tab pos="2224088" algn="l"/>
                <a:tab pos="3138488" algn="l"/>
                <a:tab pos="4052888" algn="l"/>
                <a:tab pos="4967288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1309688" algn="l"/>
                <a:tab pos="2224088" algn="l"/>
                <a:tab pos="3138488" algn="l"/>
                <a:tab pos="4052888" algn="l"/>
                <a:tab pos="4967288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1309688" algn="l"/>
                <a:tab pos="2224088" algn="l"/>
                <a:tab pos="3138488" algn="l"/>
                <a:tab pos="4052888" algn="l"/>
                <a:tab pos="4967288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1309688" algn="l"/>
                <a:tab pos="2224088" algn="l"/>
                <a:tab pos="3138488" algn="l"/>
                <a:tab pos="4052888" algn="l"/>
                <a:tab pos="4967288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1309688" algn="l"/>
                <a:tab pos="2224088" algn="l"/>
                <a:tab pos="3138488" algn="l"/>
                <a:tab pos="4052888" algn="l"/>
                <a:tab pos="4967288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lvl="1"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Wingdings" pitchFamily="2" charset="2"/>
              <a:buChar char=""/>
            </a:pPr>
            <a:r>
              <a:rPr lang="en-GB" altLang="en-US" sz="2200">
                <a:solidFill>
                  <a:srgbClr val="000000"/>
                </a:solidFill>
              </a:rPr>
              <a:t>Map firing activity to position within terrain</a:t>
            </a:r>
          </a:p>
          <a:p>
            <a:pPr lvl="1"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Wingdings" pitchFamily="2" charset="2"/>
              <a:buChar char=""/>
            </a:pPr>
            <a:r>
              <a:rPr lang="en-GB" altLang="en-US" sz="2200">
                <a:solidFill>
                  <a:srgbClr val="000000"/>
                </a:solidFill>
              </a:rPr>
              <a:t>Place cell is only firing around a certain position (red area)</a:t>
            </a:r>
            <a:r>
              <a:rPr lang="ar-SA" altLang="en-US" sz="2200">
                <a:solidFill>
                  <a:srgbClr val="000000"/>
                </a:solidFill>
                <a:cs typeface="Arial" pitchFamily="34" charset="0"/>
              </a:rPr>
              <a:t>‏</a:t>
            </a:r>
            <a:endParaRPr lang="en-GB" altLang="en-US" sz="2200">
              <a:solidFill>
                <a:srgbClr val="000000"/>
              </a:solidFill>
            </a:endParaRPr>
          </a:p>
          <a:p>
            <a:pPr lvl="1"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Wingdings" pitchFamily="2" charset="2"/>
              <a:buChar char=""/>
            </a:pPr>
            <a:r>
              <a:rPr lang="en-GB" altLang="en-US" sz="2200">
                <a:solidFill>
                  <a:srgbClr val="000000"/>
                </a:solidFill>
              </a:rPr>
              <a:t>Cell is like a “Position Detector”</a:t>
            </a:r>
          </a:p>
        </p:txBody>
      </p:sp>
      <p:pic>
        <p:nvPicPr>
          <p:cNvPr id="34834" name="Picture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63" y="2339975"/>
            <a:ext cx="1011237" cy="1519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086600" cy="495300"/>
          </a:xfrm>
        </p:spPr>
        <p:txBody>
          <a:bodyPr/>
          <a:lstStyle/>
          <a:p>
            <a:pPr algn="l"/>
            <a:r>
              <a:rPr lang="de-DE" altLang="en-US" sz="2000" i="1">
                <a:solidFill>
                  <a:schemeClr val="bg1"/>
                </a:solidFill>
              </a:rPr>
              <a:t>Where are things happening in the brain.</a:t>
            </a:r>
            <a:br>
              <a:rPr lang="de-DE" altLang="en-US" sz="2000" i="1">
                <a:solidFill>
                  <a:schemeClr val="bg1"/>
                </a:solidFill>
              </a:rPr>
            </a:br>
            <a:endParaRPr lang="en-US" altLang="en-US" sz="1600" b="1">
              <a:solidFill>
                <a:schemeClr val="bg1"/>
              </a:solidFill>
            </a:endParaRPr>
          </a:p>
        </p:txBody>
      </p:sp>
      <p:sp>
        <p:nvSpPr>
          <p:cNvPr id="94211" name="Text Box 3"/>
          <p:cNvSpPr txBox="1">
            <a:spLocks noChangeArrowheads="1"/>
          </p:cNvSpPr>
          <p:nvPr/>
        </p:nvSpPr>
        <p:spPr bwMode="auto">
          <a:xfrm>
            <a:off x="6191250" y="1422400"/>
            <a:ext cx="2290763" cy="7112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de-DE" altLang="en-US" sz="2000">
                <a:solidFill>
                  <a:srgbClr val="CC0000"/>
                </a:solidFill>
                <a:latin typeface="Times New Roman" pitchFamily="18" charset="0"/>
              </a:rPr>
              <a:t>Is the information</a:t>
            </a:r>
          </a:p>
          <a:p>
            <a:pPr eaLnBrk="0" hangingPunct="0"/>
            <a:r>
              <a:rPr lang="de-DE" altLang="en-US" sz="2000">
                <a:solidFill>
                  <a:srgbClr val="CC0000"/>
                </a:solidFill>
                <a:latin typeface="Times New Roman" pitchFamily="18" charset="0"/>
              </a:rPr>
              <a:t>represented locally ?</a:t>
            </a:r>
            <a:endParaRPr lang="de-DE" altLang="en-US">
              <a:latin typeface="Times New Roman" pitchFamily="18" charset="0"/>
            </a:endParaRPr>
          </a:p>
        </p:txBody>
      </p:sp>
      <p:grpSp>
        <p:nvGrpSpPr>
          <p:cNvPr id="94212" name="Group 4"/>
          <p:cNvGrpSpPr>
            <a:grpSpLocks/>
          </p:cNvGrpSpPr>
          <p:nvPr/>
        </p:nvGrpSpPr>
        <p:grpSpPr bwMode="auto">
          <a:xfrm>
            <a:off x="838200" y="838200"/>
            <a:ext cx="6229350" cy="5638800"/>
            <a:chOff x="528" y="528"/>
            <a:chExt cx="3924" cy="3552"/>
          </a:xfrm>
        </p:grpSpPr>
        <p:pic>
          <p:nvPicPr>
            <p:cNvPr id="94213" name="Picture 5" descr="lpe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528"/>
              <a:ext cx="3330" cy="3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214" name="Text Box 6"/>
            <p:cNvSpPr txBox="1">
              <a:spLocks noChangeArrowheads="1"/>
            </p:cNvSpPr>
            <p:nvPr/>
          </p:nvSpPr>
          <p:spPr bwMode="auto">
            <a:xfrm>
              <a:off x="2976" y="3024"/>
              <a:ext cx="1476" cy="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de-DE" altLang="en-US">
                  <a:latin typeface="Times New Roman" pitchFamily="18" charset="0"/>
                </a:rPr>
                <a:t>The Phrenologists view</a:t>
              </a:r>
            </a:p>
            <a:p>
              <a:pPr eaLnBrk="0" hangingPunct="0"/>
              <a:r>
                <a:rPr lang="de-DE" altLang="en-US">
                  <a:latin typeface="Times New Roman" pitchFamily="18" charset="0"/>
                </a:rPr>
                <a:t>at the brain</a:t>
              </a:r>
            </a:p>
            <a:p>
              <a:pPr eaLnBrk="0" hangingPunct="0"/>
              <a:r>
                <a:rPr lang="de-DE" altLang="en-US">
                  <a:latin typeface="Times New Roman" pitchFamily="18" charset="0"/>
                </a:rPr>
                <a:t>(18th-19th centrury)</a:t>
              </a:r>
            </a:p>
          </p:txBody>
        </p:sp>
      </p:grpSp>
      <p:grpSp>
        <p:nvGrpSpPr>
          <p:cNvPr id="94215" name="Group 7"/>
          <p:cNvGrpSpPr>
            <a:grpSpLocks/>
          </p:cNvGrpSpPr>
          <p:nvPr/>
        </p:nvGrpSpPr>
        <p:grpSpPr bwMode="auto">
          <a:xfrm>
            <a:off x="7467600" y="4724400"/>
            <a:ext cx="1143000" cy="1935163"/>
            <a:chOff x="4704" y="2976"/>
            <a:chExt cx="720" cy="1219"/>
          </a:xfrm>
        </p:grpSpPr>
        <p:sp>
          <p:nvSpPr>
            <p:cNvPr id="94216" name="Text Box 8"/>
            <p:cNvSpPr txBox="1">
              <a:spLocks noChangeArrowheads="1"/>
            </p:cNvSpPr>
            <p:nvPr/>
          </p:nvSpPr>
          <p:spPr bwMode="auto">
            <a:xfrm>
              <a:off x="4704" y="4010"/>
              <a:ext cx="720" cy="185"/>
            </a:xfrm>
            <a:prstGeom prst="rect">
              <a:avLst/>
            </a:prstGeom>
            <a:noFill/>
            <a:ln w="1905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de-DE" altLang="en-US" sz="1200">
                  <a:solidFill>
                    <a:schemeClr val="bg1"/>
                  </a:solidFill>
                </a:rPr>
                <a:t>Molekules</a:t>
              </a:r>
            </a:p>
          </p:txBody>
        </p:sp>
        <p:sp>
          <p:nvSpPr>
            <p:cNvPr id="94217" name="Text Box 9"/>
            <p:cNvSpPr txBox="1">
              <a:spLocks noChangeArrowheads="1"/>
            </p:cNvSpPr>
            <p:nvPr/>
          </p:nvSpPr>
          <p:spPr bwMode="auto">
            <a:xfrm>
              <a:off x="4704" y="3836"/>
              <a:ext cx="720" cy="185"/>
            </a:xfrm>
            <a:prstGeom prst="rect">
              <a:avLst/>
            </a:prstGeom>
            <a:noFill/>
            <a:ln w="1905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de-DE" altLang="en-US" sz="1200">
                  <a:solidFill>
                    <a:schemeClr val="bg1"/>
                  </a:solidFill>
                </a:rPr>
                <a:t>Synapses</a:t>
              </a:r>
            </a:p>
          </p:txBody>
        </p:sp>
        <p:sp>
          <p:nvSpPr>
            <p:cNvPr id="94218" name="Text Box 10"/>
            <p:cNvSpPr txBox="1">
              <a:spLocks noChangeArrowheads="1"/>
            </p:cNvSpPr>
            <p:nvPr/>
          </p:nvSpPr>
          <p:spPr bwMode="auto">
            <a:xfrm>
              <a:off x="4704" y="3664"/>
              <a:ext cx="720" cy="185"/>
            </a:xfrm>
            <a:prstGeom prst="rect">
              <a:avLst/>
            </a:prstGeom>
            <a:noFill/>
            <a:ln w="1905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de-DE" altLang="en-US" sz="1200">
                  <a:solidFill>
                    <a:schemeClr val="bg1"/>
                  </a:solidFill>
                </a:rPr>
                <a:t>Neurons</a:t>
              </a:r>
            </a:p>
          </p:txBody>
        </p:sp>
        <p:sp>
          <p:nvSpPr>
            <p:cNvPr id="94219" name="Text Box 11"/>
            <p:cNvSpPr txBox="1">
              <a:spLocks noChangeArrowheads="1"/>
            </p:cNvSpPr>
            <p:nvPr/>
          </p:nvSpPr>
          <p:spPr bwMode="auto">
            <a:xfrm>
              <a:off x="4704" y="3493"/>
              <a:ext cx="720" cy="185"/>
            </a:xfrm>
            <a:prstGeom prst="rect">
              <a:avLst/>
            </a:prstGeom>
            <a:noFill/>
            <a:ln w="1905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de-DE" altLang="en-US" sz="1200">
                  <a:solidFill>
                    <a:schemeClr val="bg1"/>
                  </a:solidFill>
                </a:rPr>
                <a:t>Local Nets</a:t>
              </a:r>
            </a:p>
          </p:txBody>
        </p:sp>
        <p:sp>
          <p:nvSpPr>
            <p:cNvPr id="94220" name="Text Box 12"/>
            <p:cNvSpPr txBox="1">
              <a:spLocks noChangeArrowheads="1"/>
            </p:cNvSpPr>
            <p:nvPr/>
          </p:nvSpPr>
          <p:spPr bwMode="auto">
            <a:xfrm>
              <a:off x="4704" y="3320"/>
              <a:ext cx="720" cy="185"/>
            </a:xfrm>
            <a:prstGeom prst="rect">
              <a:avLst/>
            </a:prstGeom>
            <a:noFill/>
            <a:ln w="1905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de-DE" altLang="en-US" sz="1200">
                  <a:solidFill>
                    <a:schemeClr val="bg1"/>
                  </a:solidFill>
                </a:rPr>
                <a:t>Areas </a:t>
              </a:r>
            </a:p>
          </p:txBody>
        </p:sp>
        <p:sp>
          <p:nvSpPr>
            <p:cNvPr id="94221" name="Text Box 13"/>
            <p:cNvSpPr txBox="1">
              <a:spLocks noChangeArrowheads="1"/>
            </p:cNvSpPr>
            <p:nvPr/>
          </p:nvSpPr>
          <p:spPr bwMode="auto">
            <a:xfrm>
              <a:off x="4704" y="3148"/>
              <a:ext cx="720" cy="185"/>
            </a:xfrm>
            <a:prstGeom prst="rect">
              <a:avLst/>
            </a:prstGeom>
            <a:noFill/>
            <a:ln w="1905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de-DE" altLang="en-US" sz="1200">
                  <a:solidFill>
                    <a:schemeClr val="bg1"/>
                  </a:solidFill>
                </a:rPr>
                <a:t>Systems</a:t>
              </a:r>
            </a:p>
          </p:txBody>
        </p:sp>
        <p:sp>
          <p:nvSpPr>
            <p:cNvPr id="94222" name="Text Box 14"/>
            <p:cNvSpPr txBox="1">
              <a:spLocks noChangeArrowheads="1"/>
            </p:cNvSpPr>
            <p:nvPr/>
          </p:nvSpPr>
          <p:spPr bwMode="auto">
            <a:xfrm>
              <a:off x="4704" y="2976"/>
              <a:ext cx="720" cy="185"/>
            </a:xfrm>
            <a:prstGeom prst="rect">
              <a:avLst/>
            </a:prstGeom>
            <a:solidFill>
              <a:srgbClr val="FFCC00"/>
            </a:solidFill>
            <a:ln w="1905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de-DE" altLang="en-US" sz="1200">
                  <a:solidFill>
                    <a:schemeClr val="bg1"/>
                  </a:solidFill>
                </a:rPr>
                <a:t>CNS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4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1" grpId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638"/>
            <a:ext cx="8229600" cy="660400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991" tIns="46795" rIns="89991" bIns="46795"/>
          <a:lstStyle/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GB" altLang="en-US" sz="4000"/>
              <a:t>Place fields</a:t>
            </a:r>
          </a:p>
        </p:txBody>
      </p:sp>
      <p:sp>
        <p:nvSpPr>
          <p:cNvPr id="36867" name="Text Box 3"/>
          <p:cNvSpPr txBox="1">
            <a:spLocks noChangeArrowheads="1"/>
          </p:cNvSpPr>
          <p:nvPr/>
        </p:nvSpPr>
        <p:spPr bwMode="auto">
          <a:xfrm>
            <a:off x="6099175" y="1371600"/>
            <a:ext cx="1419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9991" tIns="46795" rIns="89991" bIns="46795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Arial" pitchFamily="34" charset="0"/>
              <a:buNone/>
            </a:pPr>
            <a:r>
              <a:rPr lang="en-GB" altLang="en-US" sz="2400">
                <a:solidFill>
                  <a:srgbClr val="000000"/>
                </a:solidFill>
              </a:rPr>
              <a:t>40x40cm</a:t>
            </a:r>
          </a:p>
        </p:txBody>
      </p:sp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6784975" y="6096000"/>
            <a:ext cx="2130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9991" tIns="46795" rIns="89991" bIns="46795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Arial" pitchFamily="34" charset="0"/>
              <a:buNone/>
            </a:pPr>
            <a:r>
              <a:rPr lang="en-GB" altLang="en-US" sz="2400">
                <a:solidFill>
                  <a:srgbClr val="000000"/>
                </a:solidFill>
              </a:rPr>
              <a:t>O’Keefe, 1999</a:t>
            </a:r>
          </a:p>
        </p:txBody>
      </p:sp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38200"/>
            <a:ext cx="5791200" cy="572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6870" name="Text Box 6"/>
          <p:cNvSpPr txBox="1">
            <a:spLocks noChangeArrowheads="1"/>
          </p:cNvSpPr>
          <p:nvPr/>
        </p:nvSpPr>
        <p:spPr bwMode="auto">
          <a:xfrm>
            <a:off x="6181725" y="1979613"/>
            <a:ext cx="2819400" cy="279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41313"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Wingdings" pitchFamily="2" charset="2"/>
              <a:buChar char=""/>
            </a:pPr>
            <a:r>
              <a:rPr lang="en-GB" altLang="en-US" sz="2200">
                <a:solidFill>
                  <a:srgbClr val="000000"/>
                </a:solidFill>
              </a:rPr>
              <a:t>Array of cells</a:t>
            </a:r>
          </a:p>
          <a:p>
            <a:pPr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Wingdings" pitchFamily="2" charset="2"/>
              <a:buChar char=""/>
            </a:pPr>
            <a:r>
              <a:rPr lang="en-GB" altLang="en-US" sz="2200">
                <a:solidFill>
                  <a:srgbClr val="000000"/>
                </a:solidFill>
              </a:rPr>
              <a:t>Ordered for position of activity peak (top left to bottom right)</a:t>
            </a:r>
            <a:r>
              <a:rPr lang="ar-SA" altLang="en-US" sz="2200">
                <a:solidFill>
                  <a:srgbClr val="000000"/>
                </a:solidFill>
                <a:cs typeface="Arial" pitchFamily="34" charset="0"/>
              </a:rPr>
              <a:t>‏</a:t>
            </a:r>
            <a:endParaRPr lang="en-GB" altLang="en-US" sz="22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638"/>
            <a:ext cx="8229600" cy="660400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991" tIns="46795" rIns="89991" bIns="46795"/>
          <a:lstStyle/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GB" altLang="en-US" sz="4000"/>
              <a:t>Place fields</a:t>
            </a:r>
          </a:p>
        </p:txBody>
      </p:sp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6099175" y="1371600"/>
            <a:ext cx="1419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9991" tIns="46795" rIns="89991" bIns="46795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Arial" pitchFamily="34" charset="0"/>
              <a:buNone/>
            </a:pPr>
            <a:r>
              <a:rPr lang="en-GB" altLang="en-US" sz="2400">
                <a:solidFill>
                  <a:srgbClr val="000000"/>
                </a:solidFill>
              </a:rPr>
              <a:t>40x40cm</a:t>
            </a:r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6784975" y="6096000"/>
            <a:ext cx="2130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9991" tIns="46795" rIns="89991" bIns="46795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Arial" pitchFamily="34" charset="0"/>
              <a:buNone/>
            </a:pPr>
            <a:r>
              <a:rPr lang="en-GB" altLang="en-US" sz="2400">
                <a:solidFill>
                  <a:srgbClr val="000000"/>
                </a:solidFill>
              </a:rPr>
              <a:t>O’Keefe, 1999</a:t>
            </a:r>
          </a:p>
        </p:txBody>
      </p:sp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38200"/>
            <a:ext cx="5791200" cy="572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8918" name="Text Box 6"/>
          <p:cNvSpPr txBox="1">
            <a:spLocks noChangeArrowheads="1"/>
          </p:cNvSpPr>
          <p:nvPr/>
        </p:nvSpPr>
        <p:spPr bwMode="auto">
          <a:xfrm>
            <a:off x="6181725" y="1979613"/>
            <a:ext cx="2819400" cy="279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41313"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1363" indent="-284163"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Wingdings" pitchFamily="2" charset="2"/>
              <a:buChar char=""/>
            </a:pPr>
            <a:r>
              <a:rPr lang="en-GB" altLang="en-US" sz="2200">
                <a:solidFill>
                  <a:srgbClr val="000000"/>
                </a:solidFill>
              </a:rPr>
              <a:t>Array of cells</a:t>
            </a:r>
          </a:p>
          <a:p>
            <a:pPr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Wingdings" pitchFamily="2" charset="2"/>
              <a:buChar char=""/>
            </a:pPr>
            <a:r>
              <a:rPr lang="en-GB" altLang="en-US" sz="2200">
                <a:solidFill>
                  <a:srgbClr val="000000"/>
                </a:solidFill>
              </a:rPr>
              <a:t>Ordered for position of activity peak (top left to bottom right)</a:t>
            </a:r>
            <a:r>
              <a:rPr lang="ar-SA" altLang="en-US" sz="2200">
                <a:solidFill>
                  <a:srgbClr val="000000"/>
                </a:solidFill>
                <a:cs typeface="Arial" pitchFamily="34" charset="0"/>
              </a:rPr>
              <a:t>‏</a:t>
            </a:r>
            <a:endParaRPr lang="en-GB" altLang="en-US" sz="2200">
              <a:solidFill>
                <a:srgbClr val="000000"/>
              </a:solidFill>
            </a:endParaRPr>
          </a:p>
          <a:p>
            <a:pPr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Wingdings" pitchFamily="2" charset="2"/>
              <a:buChar char=""/>
            </a:pPr>
            <a:r>
              <a:rPr lang="en-GB" altLang="en-US" sz="2200">
                <a:solidFill>
                  <a:srgbClr val="000000"/>
                </a:solidFill>
              </a:rPr>
              <a:t>Different shapes:</a:t>
            </a:r>
          </a:p>
          <a:p>
            <a:pPr lvl="1">
              <a:lnSpc>
                <a:spcPct val="93000"/>
              </a:lnSpc>
              <a:spcBef>
                <a:spcPts val="700"/>
              </a:spcBef>
              <a:buClr>
                <a:srgbClr val="000000"/>
              </a:buClr>
              <a:buSzPct val="90000"/>
              <a:buFont typeface="Symbol" pitchFamily="18" charset="2"/>
              <a:buChar char=""/>
            </a:pPr>
            <a:r>
              <a:rPr lang="en-GB" altLang="en-US" sz="2200">
                <a:solidFill>
                  <a:srgbClr val="000000"/>
                </a:solidFill>
              </a:rPr>
              <a:t>Circular Islands</a:t>
            </a:r>
          </a:p>
        </p:txBody>
      </p:sp>
      <p:sp>
        <p:nvSpPr>
          <p:cNvPr id="38919" name="AutoShape 7"/>
          <p:cNvSpPr>
            <a:spLocks noChangeArrowheads="1"/>
          </p:cNvSpPr>
          <p:nvPr/>
        </p:nvSpPr>
        <p:spPr bwMode="auto">
          <a:xfrm>
            <a:off x="4211638" y="4716463"/>
            <a:ext cx="900112" cy="900112"/>
          </a:xfrm>
          <a:prstGeom prst="roundRect">
            <a:avLst>
              <a:gd name="adj" fmla="val 176"/>
            </a:avLst>
          </a:prstGeom>
          <a:noFill/>
          <a:ln w="720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0" name="AutoShape 8"/>
          <p:cNvSpPr>
            <a:spLocks noChangeArrowheads="1"/>
          </p:cNvSpPr>
          <p:nvPr/>
        </p:nvSpPr>
        <p:spPr bwMode="auto">
          <a:xfrm>
            <a:off x="395288" y="4751388"/>
            <a:ext cx="900112" cy="900112"/>
          </a:xfrm>
          <a:prstGeom prst="roundRect">
            <a:avLst>
              <a:gd name="adj" fmla="val 176"/>
            </a:avLst>
          </a:prstGeom>
          <a:noFill/>
          <a:ln w="720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1" name="AutoShape 9"/>
          <p:cNvSpPr>
            <a:spLocks noChangeArrowheads="1"/>
          </p:cNvSpPr>
          <p:nvPr/>
        </p:nvSpPr>
        <p:spPr bwMode="auto">
          <a:xfrm>
            <a:off x="1403350" y="3779838"/>
            <a:ext cx="900113" cy="900112"/>
          </a:xfrm>
          <a:prstGeom prst="roundRect">
            <a:avLst>
              <a:gd name="adj" fmla="val 176"/>
            </a:avLst>
          </a:prstGeom>
          <a:noFill/>
          <a:ln w="720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2" name="AutoShape 10"/>
          <p:cNvSpPr>
            <a:spLocks noChangeArrowheads="1"/>
          </p:cNvSpPr>
          <p:nvPr/>
        </p:nvSpPr>
        <p:spPr bwMode="auto">
          <a:xfrm>
            <a:off x="3276600" y="5688013"/>
            <a:ext cx="900113" cy="900112"/>
          </a:xfrm>
          <a:prstGeom prst="roundRect">
            <a:avLst>
              <a:gd name="adj" fmla="val 176"/>
            </a:avLst>
          </a:prstGeom>
          <a:noFill/>
          <a:ln w="720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3" name="AutoShape 11"/>
          <p:cNvSpPr>
            <a:spLocks noChangeArrowheads="1"/>
          </p:cNvSpPr>
          <p:nvPr/>
        </p:nvSpPr>
        <p:spPr bwMode="auto">
          <a:xfrm>
            <a:off x="3240088" y="2016125"/>
            <a:ext cx="900112" cy="900113"/>
          </a:xfrm>
          <a:prstGeom prst="roundRect">
            <a:avLst>
              <a:gd name="adj" fmla="val 176"/>
            </a:avLst>
          </a:prstGeom>
          <a:noFill/>
          <a:ln w="720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638"/>
            <a:ext cx="8229600" cy="660400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991" tIns="46795" rIns="89991" bIns="46795"/>
          <a:lstStyle/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GB" altLang="en-US" sz="4000"/>
              <a:t>Place fields</a:t>
            </a:r>
          </a:p>
        </p:txBody>
      </p:sp>
      <p:sp>
        <p:nvSpPr>
          <p:cNvPr id="40963" name="Text Box 3"/>
          <p:cNvSpPr txBox="1">
            <a:spLocks noChangeArrowheads="1"/>
          </p:cNvSpPr>
          <p:nvPr/>
        </p:nvSpPr>
        <p:spPr bwMode="auto">
          <a:xfrm>
            <a:off x="6099175" y="1371600"/>
            <a:ext cx="1419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9991" tIns="46795" rIns="89991" bIns="46795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Arial" pitchFamily="34" charset="0"/>
              <a:buNone/>
            </a:pPr>
            <a:r>
              <a:rPr lang="en-GB" altLang="en-US" sz="2400">
                <a:solidFill>
                  <a:srgbClr val="000000"/>
                </a:solidFill>
              </a:rPr>
              <a:t>40x40cm</a:t>
            </a:r>
          </a:p>
        </p:txBody>
      </p:sp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6784975" y="6096000"/>
            <a:ext cx="2130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9991" tIns="46795" rIns="89991" bIns="46795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Arial" pitchFamily="34" charset="0"/>
              <a:buNone/>
            </a:pPr>
            <a:r>
              <a:rPr lang="en-GB" altLang="en-US" sz="2400">
                <a:solidFill>
                  <a:srgbClr val="000000"/>
                </a:solidFill>
              </a:rPr>
              <a:t>O’Keefe, 1999</a:t>
            </a:r>
          </a:p>
        </p:txBody>
      </p:sp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38200"/>
            <a:ext cx="5791200" cy="572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66" name="Text Box 6"/>
          <p:cNvSpPr txBox="1">
            <a:spLocks noChangeArrowheads="1"/>
          </p:cNvSpPr>
          <p:nvPr/>
        </p:nvSpPr>
        <p:spPr bwMode="auto">
          <a:xfrm>
            <a:off x="6181725" y="1979613"/>
            <a:ext cx="2819400" cy="279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41313"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1363" indent="-284163"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Wingdings" pitchFamily="2" charset="2"/>
              <a:buChar char=""/>
            </a:pPr>
            <a:r>
              <a:rPr lang="en-GB" altLang="en-US" sz="2200">
                <a:solidFill>
                  <a:srgbClr val="000000"/>
                </a:solidFill>
              </a:rPr>
              <a:t>Array of cells</a:t>
            </a:r>
          </a:p>
          <a:p>
            <a:pPr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Wingdings" pitchFamily="2" charset="2"/>
              <a:buChar char=""/>
            </a:pPr>
            <a:r>
              <a:rPr lang="en-GB" altLang="en-US" sz="2200">
                <a:solidFill>
                  <a:srgbClr val="000000"/>
                </a:solidFill>
              </a:rPr>
              <a:t>Ordered for position of activity peak (top left to bottom right)</a:t>
            </a:r>
            <a:r>
              <a:rPr lang="ar-SA" altLang="en-US" sz="2200">
                <a:solidFill>
                  <a:srgbClr val="000000"/>
                </a:solidFill>
                <a:cs typeface="Arial" pitchFamily="34" charset="0"/>
              </a:rPr>
              <a:t>‏</a:t>
            </a:r>
            <a:endParaRPr lang="en-GB" altLang="en-US" sz="2200">
              <a:solidFill>
                <a:srgbClr val="000000"/>
              </a:solidFill>
            </a:endParaRPr>
          </a:p>
          <a:p>
            <a:pPr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Wingdings" pitchFamily="2" charset="2"/>
              <a:buChar char=""/>
            </a:pPr>
            <a:r>
              <a:rPr lang="en-GB" altLang="en-US" sz="2200">
                <a:solidFill>
                  <a:srgbClr val="000000"/>
                </a:solidFill>
              </a:rPr>
              <a:t>Different shapes:</a:t>
            </a:r>
          </a:p>
          <a:p>
            <a:pPr lvl="1">
              <a:lnSpc>
                <a:spcPct val="93000"/>
              </a:lnSpc>
              <a:spcBef>
                <a:spcPts val="700"/>
              </a:spcBef>
              <a:buClr>
                <a:srgbClr val="000000"/>
              </a:buClr>
              <a:buSzPct val="90000"/>
              <a:buFont typeface="Symbol" pitchFamily="18" charset="2"/>
              <a:buChar char=""/>
            </a:pPr>
            <a:r>
              <a:rPr lang="en-GB" altLang="en-US" sz="2200">
                <a:solidFill>
                  <a:srgbClr val="000000"/>
                </a:solidFill>
              </a:rPr>
              <a:t>Circular Islands</a:t>
            </a:r>
          </a:p>
          <a:p>
            <a:pPr lvl="1">
              <a:lnSpc>
                <a:spcPct val="93000"/>
              </a:lnSpc>
              <a:spcBef>
                <a:spcPts val="700"/>
              </a:spcBef>
              <a:buClr>
                <a:srgbClr val="000000"/>
              </a:buClr>
              <a:buSzPct val="90000"/>
              <a:buFont typeface="Symbol" pitchFamily="18" charset="2"/>
              <a:buChar char=""/>
            </a:pPr>
            <a:r>
              <a:rPr lang="en-GB" altLang="en-US" sz="2200">
                <a:solidFill>
                  <a:srgbClr val="000000"/>
                </a:solidFill>
              </a:rPr>
              <a:t>Twin Peaks</a:t>
            </a:r>
          </a:p>
        </p:txBody>
      </p:sp>
      <p:sp>
        <p:nvSpPr>
          <p:cNvPr id="40967" name="AutoShape 7"/>
          <p:cNvSpPr>
            <a:spLocks noChangeArrowheads="1"/>
          </p:cNvSpPr>
          <p:nvPr/>
        </p:nvSpPr>
        <p:spPr bwMode="auto">
          <a:xfrm>
            <a:off x="4211638" y="2879725"/>
            <a:ext cx="900112" cy="900113"/>
          </a:xfrm>
          <a:prstGeom prst="roundRect">
            <a:avLst>
              <a:gd name="adj" fmla="val 176"/>
            </a:avLst>
          </a:prstGeom>
          <a:noFill/>
          <a:ln w="720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8" name="AutoShape 8"/>
          <p:cNvSpPr>
            <a:spLocks noChangeArrowheads="1"/>
          </p:cNvSpPr>
          <p:nvPr/>
        </p:nvSpPr>
        <p:spPr bwMode="auto">
          <a:xfrm>
            <a:off x="1368425" y="1979613"/>
            <a:ext cx="900113" cy="900112"/>
          </a:xfrm>
          <a:prstGeom prst="roundRect">
            <a:avLst>
              <a:gd name="adj" fmla="val 176"/>
            </a:avLst>
          </a:prstGeom>
          <a:noFill/>
          <a:ln w="720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9" name="AutoShape 9"/>
          <p:cNvSpPr>
            <a:spLocks noChangeArrowheads="1"/>
          </p:cNvSpPr>
          <p:nvPr/>
        </p:nvSpPr>
        <p:spPr bwMode="auto">
          <a:xfrm>
            <a:off x="2303463" y="1116013"/>
            <a:ext cx="900112" cy="900112"/>
          </a:xfrm>
          <a:prstGeom prst="roundRect">
            <a:avLst>
              <a:gd name="adj" fmla="val 176"/>
            </a:avLst>
          </a:prstGeom>
          <a:noFill/>
          <a:ln w="720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70" name="AutoShape 10"/>
          <p:cNvSpPr>
            <a:spLocks noChangeArrowheads="1"/>
          </p:cNvSpPr>
          <p:nvPr/>
        </p:nvSpPr>
        <p:spPr bwMode="auto">
          <a:xfrm>
            <a:off x="5184775" y="5688013"/>
            <a:ext cx="900113" cy="900112"/>
          </a:xfrm>
          <a:prstGeom prst="roundRect">
            <a:avLst>
              <a:gd name="adj" fmla="val 176"/>
            </a:avLst>
          </a:prstGeom>
          <a:noFill/>
          <a:ln w="720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638"/>
            <a:ext cx="8229600" cy="660400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991" tIns="46795" rIns="89991" bIns="46795"/>
          <a:lstStyle/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GB" altLang="en-US" sz="4000"/>
              <a:t>Place fields</a:t>
            </a:r>
          </a:p>
        </p:txBody>
      </p:sp>
      <p:sp>
        <p:nvSpPr>
          <p:cNvPr id="43011" name="Text Box 3"/>
          <p:cNvSpPr txBox="1">
            <a:spLocks noChangeArrowheads="1"/>
          </p:cNvSpPr>
          <p:nvPr/>
        </p:nvSpPr>
        <p:spPr bwMode="auto">
          <a:xfrm>
            <a:off x="6099175" y="1371600"/>
            <a:ext cx="1419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9991" tIns="46795" rIns="89991" bIns="46795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Arial" pitchFamily="34" charset="0"/>
              <a:buNone/>
            </a:pPr>
            <a:r>
              <a:rPr lang="en-GB" altLang="en-US" sz="2400">
                <a:solidFill>
                  <a:srgbClr val="000000"/>
                </a:solidFill>
              </a:rPr>
              <a:t>40x40cm</a:t>
            </a:r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6784975" y="6096000"/>
            <a:ext cx="2130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9991" tIns="46795" rIns="89991" bIns="46795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Arial" pitchFamily="34" charset="0"/>
              <a:buNone/>
            </a:pPr>
            <a:r>
              <a:rPr lang="en-GB" altLang="en-US" sz="2400">
                <a:solidFill>
                  <a:srgbClr val="000000"/>
                </a:solidFill>
              </a:rPr>
              <a:t>O’Keefe, 1999</a:t>
            </a:r>
          </a:p>
        </p:txBody>
      </p:sp>
      <p:pic>
        <p:nvPicPr>
          <p:cNvPr id="430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38200"/>
            <a:ext cx="5791200" cy="572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3014" name="Text Box 6"/>
          <p:cNvSpPr txBox="1">
            <a:spLocks noChangeArrowheads="1"/>
          </p:cNvSpPr>
          <p:nvPr/>
        </p:nvSpPr>
        <p:spPr bwMode="auto">
          <a:xfrm>
            <a:off x="6181725" y="1979613"/>
            <a:ext cx="2819400" cy="295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41313"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1363" indent="-284163"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Wingdings" pitchFamily="2" charset="2"/>
              <a:buChar char=""/>
            </a:pPr>
            <a:r>
              <a:rPr lang="en-GB" altLang="en-US" sz="2200">
                <a:solidFill>
                  <a:srgbClr val="000000"/>
                </a:solidFill>
              </a:rPr>
              <a:t>Array of cells</a:t>
            </a:r>
          </a:p>
          <a:p>
            <a:pPr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Wingdings" pitchFamily="2" charset="2"/>
              <a:buChar char=""/>
            </a:pPr>
            <a:r>
              <a:rPr lang="en-GB" altLang="en-US" sz="2200">
                <a:solidFill>
                  <a:srgbClr val="000000"/>
                </a:solidFill>
              </a:rPr>
              <a:t>Ordered for position of activity peak (top left to bottom right)</a:t>
            </a:r>
            <a:r>
              <a:rPr lang="ar-SA" altLang="en-US" sz="2200">
                <a:solidFill>
                  <a:srgbClr val="000000"/>
                </a:solidFill>
                <a:cs typeface="Arial" pitchFamily="34" charset="0"/>
              </a:rPr>
              <a:t>‏</a:t>
            </a:r>
            <a:endParaRPr lang="en-GB" altLang="en-US" sz="2200">
              <a:solidFill>
                <a:srgbClr val="000000"/>
              </a:solidFill>
            </a:endParaRPr>
          </a:p>
          <a:p>
            <a:pPr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Wingdings" pitchFamily="2" charset="2"/>
              <a:buChar char=""/>
            </a:pPr>
            <a:r>
              <a:rPr lang="en-GB" altLang="en-US" sz="2200">
                <a:solidFill>
                  <a:srgbClr val="000000"/>
                </a:solidFill>
              </a:rPr>
              <a:t>Different shapes:</a:t>
            </a:r>
          </a:p>
          <a:p>
            <a:pPr lvl="1">
              <a:lnSpc>
                <a:spcPct val="93000"/>
              </a:lnSpc>
              <a:spcBef>
                <a:spcPts val="700"/>
              </a:spcBef>
              <a:buClr>
                <a:srgbClr val="000000"/>
              </a:buClr>
              <a:buSzPct val="90000"/>
              <a:buFont typeface="Symbol" pitchFamily="18" charset="2"/>
              <a:buChar char=""/>
            </a:pPr>
            <a:r>
              <a:rPr lang="en-GB" altLang="en-US" sz="2200">
                <a:solidFill>
                  <a:srgbClr val="000000"/>
                </a:solidFill>
              </a:rPr>
              <a:t>Circular Islands</a:t>
            </a:r>
          </a:p>
          <a:p>
            <a:pPr lvl="1">
              <a:lnSpc>
                <a:spcPct val="93000"/>
              </a:lnSpc>
              <a:spcBef>
                <a:spcPts val="700"/>
              </a:spcBef>
              <a:buClr>
                <a:srgbClr val="000000"/>
              </a:buClr>
              <a:buSzPct val="90000"/>
              <a:buFont typeface="Symbol" pitchFamily="18" charset="2"/>
              <a:buChar char=""/>
            </a:pPr>
            <a:r>
              <a:rPr lang="en-GB" altLang="en-US" sz="2200">
                <a:solidFill>
                  <a:srgbClr val="000000"/>
                </a:solidFill>
              </a:rPr>
              <a:t>Twin Peaks</a:t>
            </a:r>
          </a:p>
          <a:p>
            <a:pPr lvl="1">
              <a:lnSpc>
                <a:spcPct val="93000"/>
              </a:lnSpc>
              <a:spcBef>
                <a:spcPts val="700"/>
              </a:spcBef>
              <a:buClr>
                <a:srgbClr val="000000"/>
              </a:buClr>
              <a:buSzPct val="90000"/>
              <a:buFont typeface="Symbol" pitchFamily="18" charset="2"/>
              <a:buChar char=""/>
            </a:pPr>
            <a:r>
              <a:rPr lang="en-GB" altLang="en-US" sz="2200">
                <a:solidFill>
                  <a:srgbClr val="000000"/>
                </a:solidFill>
              </a:rPr>
              <a:t>Elongated</a:t>
            </a:r>
          </a:p>
        </p:txBody>
      </p:sp>
      <p:sp>
        <p:nvSpPr>
          <p:cNvPr id="43015" name="AutoShape 7"/>
          <p:cNvSpPr>
            <a:spLocks noChangeArrowheads="1"/>
          </p:cNvSpPr>
          <p:nvPr/>
        </p:nvSpPr>
        <p:spPr bwMode="auto">
          <a:xfrm>
            <a:off x="3276600" y="3779838"/>
            <a:ext cx="900113" cy="900112"/>
          </a:xfrm>
          <a:prstGeom prst="roundRect">
            <a:avLst>
              <a:gd name="adj" fmla="val 176"/>
            </a:avLst>
          </a:prstGeom>
          <a:noFill/>
          <a:ln w="720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6" name="AutoShape 8"/>
          <p:cNvSpPr>
            <a:spLocks noChangeArrowheads="1"/>
          </p:cNvSpPr>
          <p:nvPr/>
        </p:nvSpPr>
        <p:spPr bwMode="auto">
          <a:xfrm>
            <a:off x="323850" y="2916238"/>
            <a:ext cx="900113" cy="900112"/>
          </a:xfrm>
          <a:prstGeom prst="roundRect">
            <a:avLst>
              <a:gd name="adj" fmla="val 176"/>
            </a:avLst>
          </a:prstGeom>
          <a:noFill/>
          <a:ln w="720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638"/>
            <a:ext cx="8229600" cy="660400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991" tIns="46795" rIns="89991" bIns="46795"/>
          <a:lstStyle/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GB" altLang="en-US" sz="4000"/>
              <a:t>Place fields</a:t>
            </a:r>
          </a:p>
        </p:txBody>
      </p:sp>
      <p:sp>
        <p:nvSpPr>
          <p:cNvPr id="45059" name="Text Box 3"/>
          <p:cNvSpPr txBox="1">
            <a:spLocks noChangeArrowheads="1"/>
          </p:cNvSpPr>
          <p:nvPr/>
        </p:nvSpPr>
        <p:spPr bwMode="auto">
          <a:xfrm>
            <a:off x="6099175" y="1371600"/>
            <a:ext cx="1419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9991" tIns="46795" rIns="89991" bIns="46795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Arial" pitchFamily="34" charset="0"/>
              <a:buNone/>
            </a:pPr>
            <a:r>
              <a:rPr lang="en-GB" altLang="en-US" sz="2400">
                <a:solidFill>
                  <a:srgbClr val="000000"/>
                </a:solidFill>
              </a:rPr>
              <a:t>40x40cm</a:t>
            </a: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6784975" y="6096000"/>
            <a:ext cx="2130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9991" tIns="46795" rIns="89991" bIns="46795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Arial" pitchFamily="34" charset="0"/>
              <a:buNone/>
            </a:pPr>
            <a:r>
              <a:rPr lang="en-GB" altLang="en-US" sz="2400">
                <a:solidFill>
                  <a:srgbClr val="000000"/>
                </a:solidFill>
              </a:rPr>
              <a:t>O’Keefe, 1999</a:t>
            </a:r>
          </a:p>
        </p:txBody>
      </p:sp>
      <p:pic>
        <p:nvPicPr>
          <p:cNvPr id="4506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38200"/>
            <a:ext cx="5791200" cy="572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5062" name="Text Box 6"/>
          <p:cNvSpPr txBox="1">
            <a:spLocks noChangeArrowheads="1"/>
          </p:cNvSpPr>
          <p:nvPr/>
        </p:nvSpPr>
        <p:spPr bwMode="auto">
          <a:xfrm>
            <a:off x="6181725" y="1979613"/>
            <a:ext cx="2819400" cy="366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41313"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1363" indent="-284163"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Wingdings" pitchFamily="2" charset="2"/>
              <a:buChar char=""/>
            </a:pPr>
            <a:r>
              <a:rPr lang="en-GB" altLang="en-US" sz="2200">
                <a:solidFill>
                  <a:srgbClr val="000000"/>
                </a:solidFill>
              </a:rPr>
              <a:t>Array of cells</a:t>
            </a:r>
          </a:p>
          <a:p>
            <a:pPr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Wingdings" pitchFamily="2" charset="2"/>
              <a:buChar char=""/>
            </a:pPr>
            <a:r>
              <a:rPr lang="en-GB" altLang="en-US" sz="2200">
                <a:solidFill>
                  <a:srgbClr val="000000"/>
                </a:solidFill>
              </a:rPr>
              <a:t>Ordered for position of activity peak (top left to bottom right)</a:t>
            </a:r>
            <a:r>
              <a:rPr lang="ar-SA" altLang="en-US" sz="2200">
                <a:solidFill>
                  <a:srgbClr val="000000"/>
                </a:solidFill>
                <a:cs typeface="Arial" pitchFamily="34" charset="0"/>
              </a:rPr>
              <a:t>‏</a:t>
            </a:r>
            <a:endParaRPr lang="en-GB" altLang="en-US" sz="2200">
              <a:solidFill>
                <a:srgbClr val="000000"/>
              </a:solidFill>
            </a:endParaRPr>
          </a:p>
          <a:p>
            <a:pPr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Wingdings" pitchFamily="2" charset="2"/>
              <a:buChar char=""/>
            </a:pPr>
            <a:r>
              <a:rPr lang="en-GB" altLang="en-US" sz="2200">
                <a:solidFill>
                  <a:srgbClr val="000000"/>
                </a:solidFill>
              </a:rPr>
              <a:t>Different shapes:</a:t>
            </a:r>
          </a:p>
          <a:p>
            <a:pPr lvl="1">
              <a:lnSpc>
                <a:spcPct val="93000"/>
              </a:lnSpc>
              <a:spcBef>
                <a:spcPts val="700"/>
              </a:spcBef>
              <a:buClr>
                <a:srgbClr val="000000"/>
              </a:buClr>
              <a:buSzPct val="90000"/>
              <a:buFont typeface="Symbol" pitchFamily="18" charset="2"/>
              <a:buChar char=""/>
            </a:pPr>
            <a:r>
              <a:rPr lang="en-GB" altLang="en-US" sz="2200">
                <a:solidFill>
                  <a:srgbClr val="000000"/>
                </a:solidFill>
              </a:rPr>
              <a:t>Circular Islands</a:t>
            </a:r>
          </a:p>
          <a:p>
            <a:pPr lvl="1">
              <a:lnSpc>
                <a:spcPct val="93000"/>
              </a:lnSpc>
              <a:spcBef>
                <a:spcPts val="700"/>
              </a:spcBef>
              <a:buClr>
                <a:srgbClr val="000000"/>
              </a:buClr>
              <a:buSzPct val="90000"/>
              <a:buFont typeface="Symbol" pitchFamily="18" charset="2"/>
              <a:buChar char=""/>
            </a:pPr>
            <a:r>
              <a:rPr lang="en-GB" altLang="en-US" sz="2200">
                <a:solidFill>
                  <a:srgbClr val="000000"/>
                </a:solidFill>
              </a:rPr>
              <a:t>Twin Peaks</a:t>
            </a:r>
          </a:p>
          <a:p>
            <a:pPr lvl="1">
              <a:lnSpc>
                <a:spcPct val="93000"/>
              </a:lnSpc>
              <a:spcBef>
                <a:spcPts val="700"/>
              </a:spcBef>
              <a:buClr>
                <a:srgbClr val="000000"/>
              </a:buClr>
              <a:buSzPct val="90000"/>
              <a:buFont typeface="Symbol" pitchFamily="18" charset="2"/>
              <a:buChar char=""/>
            </a:pPr>
            <a:r>
              <a:rPr lang="en-GB" altLang="en-US" sz="2200">
                <a:solidFill>
                  <a:srgbClr val="000000"/>
                </a:solidFill>
              </a:rPr>
              <a:t>Elongated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14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/>
          <a:lstStyle/>
          <a:p>
            <a:r>
              <a:rPr lang="en-US" altLang="en-US" sz="4000">
                <a:solidFill>
                  <a:schemeClr val="tx1"/>
                </a:solidFill>
              </a:rPr>
              <a:t>Grid cells</a:t>
            </a:r>
          </a:p>
        </p:txBody>
      </p:sp>
      <p:sp>
        <p:nvSpPr>
          <p:cNvPr id="77827" name="Text Box 3"/>
          <p:cNvSpPr txBox="1">
            <a:spLocks noChangeArrowheads="1"/>
          </p:cNvSpPr>
          <p:nvPr/>
        </p:nvSpPr>
        <p:spPr bwMode="auto">
          <a:xfrm>
            <a:off x="215900" y="1092200"/>
            <a:ext cx="8763000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200"/>
              <a:t>Grid cells, fire strongly when an animal is in specific locations in an environment, but have multi-peak firing fields which are organized into a hexagonal grid (entorhinal cortex).</a:t>
            </a:r>
          </a:p>
        </p:txBody>
      </p:sp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3200400" y="6400800"/>
            <a:ext cx="594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/>
              <a:t>Hafting et al, 2005; Sargolini et al, 2006 </a:t>
            </a:r>
          </a:p>
        </p:txBody>
      </p:sp>
      <p:grpSp>
        <p:nvGrpSpPr>
          <p:cNvPr id="77829" name="Group 5"/>
          <p:cNvGrpSpPr>
            <a:grpSpLocks/>
          </p:cNvGrpSpPr>
          <p:nvPr/>
        </p:nvGrpSpPr>
        <p:grpSpPr bwMode="auto">
          <a:xfrm>
            <a:off x="228600" y="2514600"/>
            <a:ext cx="8534400" cy="3657600"/>
            <a:chOff x="624" y="1872"/>
            <a:chExt cx="4512" cy="2032"/>
          </a:xfrm>
        </p:grpSpPr>
        <p:pic>
          <p:nvPicPr>
            <p:cNvPr id="77830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" y="1872"/>
              <a:ext cx="2256" cy="1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783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" y="1872"/>
              <a:ext cx="2030" cy="20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2"/>
          <p:cNvSpPr txBox="1">
            <a:spLocks noChangeArrowheads="1"/>
          </p:cNvSpPr>
          <p:nvPr/>
        </p:nvSpPr>
        <p:spPr bwMode="auto">
          <a:xfrm>
            <a:off x="1566863" y="228600"/>
            <a:ext cx="66198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9991" tIns="46795" rIns="89991" bIns="46795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Arial" pitchFamily="34" charset="0"/>
              <a:buNone/>
            </a:pPr>
            <a:r>
              <a:rPr lang="en-GB" altLang="en-US" sz="4000">
                <a:solidFill>
                  <a:srgbClr val="000000"/>
                </a:solidFill>
              </a:rPr>
              <a:t>How do place cells develop?</a:t>
            </a:r>
          </a:p>
        </p:txBody>
      </p:sp>
      <p:sp>
        <p:nvSpPr>
          <p:cNvPr id="47107" name="Rectangle 3"/>
          <p:cNvSpPr>
            <a:spLocks noChangeArrowheads="1"/>
          </p:cNvSpPr>
          <p:nvPr/>
        </p:nvSpPr>
        <p:spPr bwMode="auto">
          <a:xfrm>
            <a:off x="444500" y="1263650"/>
            <a:ext cx="82296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1" tIns="46795" rIns="89991" bIns="46795"/>
          <a:lstStyle>
            <a:lvl1pPr marL="341313" indent="-341313" defTabSz="449263"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0525" algn="l"/>
                <a:tab pos="7654925" algn="l"/>
                <a:tab pos="8569325" algn="l"/>
                <a:tab pos="9483725" algn="l"/>
                <a:tab pos="10398125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1363" indent="-284163" defTabSz="449263"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0525" algn="l"/>
                <a:tab pos="7654925" algn="l"/>
                <a:tab pos="8569325" algn="l"/>
                <a:tab pos="9483725" algn="l"/>
                <a:tab pos="10398125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defTabSz="449263"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0525" algn="l"/>
                <a:tab pos="7654925" algn="l"/>
                <a:tab pos="8569325" algn="l"/>
                <a:tab pos="9483725" algn="l"/>
                <a:tab pos="10398125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defTabSz="449263"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0525" algn="l"/>
                <a:tab pos="7654925" algn="l"/>
                <a:tab pos="8569325" algn="l"/>
                <a:tab pos="9483725" algn="l"/>
                <a:tab pos="10398125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defTabSz="449263"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0525" algn="l"/>
                <a:tab pos="7654925" algn="l"/>
                <a:tab pos="8569325" algn="l"/>
                <a:tab pos="9483725" algn="l"/>
                <a:tab pos="10398125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0525" algn="l"/>
                <a:tab pos="7654925" algn="l"/>
                <a:tab pos="8569325" algn="l"/>
                <a:tab pos="9483725" algn="l"/>
                <a:tab pos="10398125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0525" algn="l"/>
                <a:tab pos="7654925" algn="l"/>
                <a:tab pos="8569325" algn="l"/>
                <a:tab pos="9483725" algn="l"/>
                <a:tab pos="10398125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0525" algn="l"/>
                <a:tab pos="7654925" algn="l"/>
                <a:tab pos="8569325" algn="l"/>
                <a:tab pos="9483725" algn="l"/>
                <a:tab pos="10398125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0525" algn="l"/>
                <a:tab pos="7654925" algn="l"/>
                <a:tab pos="8569325" algn="l"/>
                <a:tab pos="9483725" algn="l"/>
                <a:tab pos="10398125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itchFamily="2" charset="2"/>
              <a:buChar char=""/>
            </a:pPr>
            <a:r>
              <a:rPr lang="en-GB" altLang="en-US" sz="2800">
                <a:solidFill>
                  <a:srgbClr val="000000"/>
                </a:solidFill>
              </a:rPr>
              <a:t>Allothetic (external) sensory input</a:t>
            </a:r>
          </a:p>
          <a:p>
            <a:pPr lvl="1">
              <a:spcBef>
                <a:spcPts val="600"/>
              </a:spcBef>
              <a:buClr>
                <a:srgbClr val="000000"/>
              </a:buClr>
              <a:buSzPct val="45000"/>
              <a:buFont typeface="Wingdings" pitchFamily="2" charset="2"/>
              <a:buChar char=""/>
            </a:pPr>
            <a:r>
              <a:rPr lang="en-GB" altLang="en-US" sz="2400">
                <a:solidFill>
                  <a:srgbClr val="000000"/>
                </a:solidFill>
              </a:rPr>
              <a:t>Visual</a:t>
            </a:r>
          </a:p>
          <a:p>
            <a:pPr lvl="1">
              <a:spcBef>
                <a:spcPts val="600"/>
              </a:spcBef>
              <a:buClr>
                <a:srgbClr val="000000"/>
              </a:buClr>
              <a:buSzPct val="45000"/>
              <a:buFont typeface="Wingdings" pitchFamily="2" charset="2"/>
              <a:buChar char=""/>
            </a:pPr>
            <a:r>
              <a:rPr lang="en-GB" altLang="en-US" sz="2400">
                <a:solidFill>
                  <a:srgbClr val="000000"/>
                </a:solidFill>
              </a:rPr>
              <a:t>Olfactory </a:t>
            </a:r>
          </a:p>
          <a:p>
            <a:pPr lvl="1">
              <a:spcBef>
                <a:spcPts val="600"/>
              </a:spcBef>
              <a:buClr>
                <a:srgbClr val="000000"/>
              </a:buClr>
              <a:buSzPct val="45000"/>
              <a:buFont typeface="Wingdings" pitchFamily="2" charset="2"/>
              <a:buChar char=""/>
            </a:pPr>
            <a:r>
              <a:rPr lang="en-GB" altLang="en-US" sz="2400">
                <a:solidFill>
                  <a:srgbClr val="000000"/>
                </a:solidFill>
              </a:rPr>
              <a:t>Somatosensory (via whiskers)</a:t>
            </a:r>
            <a:r>
              <a:rPr lang="ar-SA" altLang="en-US" sz="2400">
                <a:solidFill>
                  <a:srgbClr val="000000"/>
                </a:solidFill>
                <a:cs typeface="Arial" pitchFamily="34" charset="0"/>
              </a:rPr>
              <a:t>‏</a:t>
            </a:r>
            <a:endParaRPr lang="en-GB" altLang="en-US" sz="2400">
              <a:solidFill>
                <a:srgbClr val="000000"/>
              </a:solidFill>
            </a:endParaRPr>
          </a:p>
          <a:p>
            <a:pPr lvl="1">
              <a:spcBef>
                <a:spcPts val="600"/>
              </a:spcBef>
              <a:buClr>
                <a:srgbClr val="000000"/>
              </a:buClr>
              <a:buSzPct val="45000"/>
              <a:buFont typeface="Wingdings" pitchFamily="2" charset="2"/>
              <a:buChar char=""/>
            </a:pPr>
            <a:r>
              <a:rPr lang="en-GB" altLang="en-US" sz="2400">
                <a:solidFill>
                  <a:srgbClr val="000000"/>
                </a:solidFill>
              </a:rPr>
              <a:t>Auditory </a:t>
            </a:r>
          </a:p>
          <a:p>
            <a:pPr>
              <a:spcBef>
                <a:spcPts val="700"/>
              </a:spcBef>
              <a:buClr>
                <a:srgbClr val="000000"/>
              </a:buClr>
              <a:buSzPct val="100000"/>
              <a:buFont typeface="Wingdings" pitchFamily="2" charset="2"/>
              <a:buChar char=""/>
            </a:pPr>
            <a:r>
              <a:rPr lang="en-GB" altLang="en-US" sz="2800">
                <a:solidFill>
                  <a:srgbClr val="000000"/>
                </a:solidFill>
              </a:rPr>
              <a:t>Idiothetic (internal) sensory input</a:t>
            </a:r>
          </a:p>
          <a:p>
            <a:pPr lvl="1">
              <a:spcBef>
                <a:spcPts val="600"/>
              </a:spcBef>
              <a:buClr>
                <a:srgbClr val="000000"/>
              </a:buClr>
              <a:buSzPct val="45000"/>
              <a:buFont typeface="Wingdings" pitchFamily="2" charset="2"/>
              <a:buChar char=""/>
            </a:pPr>
            <a:r>
              <a:rPr lang="en-GB" altLang="en-US" sz="2400">
                <a:solidFill>
                  <a:srgbClr val="000000"/>
                </a:solidFill>
              </a:rPr>
              <a:t>Self motion (path integration, mostly used then allothetic information is not available)</a:t>
            </a:r>
            <a:r>
              <a:rPr lang="ar-SA" altLang="en-US" sz="2400">
                <a:solidFill>
                  <a:srgbClr val="000000"/>
                </a:solidFill>
                <a:cs typeface="Arial" pitchFamily="34" charset="0"/>
              </a:rPr>
              <a:t>‏</a:t>
            </a:r>
            <a:endParaRPr lang="en-GB" altLang="en-US" sz="2400">
              <a:solidFill>
                <a:srgbClr val="000000"/>
              </a:solidFill>
            </a:endParaRPr>
          </a:p>
          <a:p>
            <a:pPr lvl="1">
              <a:spcBef>
                <a:spcPts val="600"/>
              </a:spcBef>
              <a:buClr>
                <a:srgbClr val="000000"/>
              </a:buClr>
              <a:buSzPct val="45000"/>
              <a:buFont typeface="Wingdings" pitchFamily="2" charset="2"/>
              <a:buChar char=""/>
            </a:pPr>
            <a:r>
              <a:rPr lang="en-GB" altLang="en-US" sz="2400">
                <a:solidFill>
                  <a:srgbClr val="000000"/>
                </a:solidFill>
              </a:rPr>
              <a:t>Not so reliable by itself since no feedback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411163" y="0"/>
            <a:ext cx="8229600" cy="900113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991" tIns="46795" rIns="89991" bIns="46795"/>
          <a:lstStyle/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GB" altLang="en-US" sz="4000"/>
              <a:t>Importance of visual cues</a:t>
            </a:r>
          </a:p>
        </p:txBody>
      </p:sp>
      <p:sp>
        <p:nvSpPr>
          <p:cNvPr id="49155" name="Text Box 3"/>
          <p:cNvSpPr txBox="1">
            <a:spLocks noChangeArrowheads="1"/>
          </p:cNvSpPr>
          <p:nvPr/>
        </p:nvSpPr>
        <p:spPr bwMode="auto">
          <a:xfrm>
            <a:off x="7080250" y="6400800"/>
            <a:ext cx="206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9991" tIns="46795" rIns="89991" bIns="46795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Arial" pitchFamily="34" charset="0"/>
              <a:buNone/>
            </a:pPr>
            <a:r>
              <a:rPr lang="en-GB" altLang="en-US" sz="2400">
                <a:solidFill>
                  <a:srgbClr val="000000"/>
                </a:solidFill>
              </a:rPr>
              <a:t>Knierim, 1995</a:t>
            </a:r>
          </a:p>
        </p:txBody>
      </p:sp>
      <p:sp>
        <p:nvSpPr>
          <p:cNvPr id="49156" name="Text Box 4"/>
          <p:cNvSpPr txBox="1">
            <a:spLocks noChangeArrowheads="1"/>
          </p:cNvSpPr>
          <p:nvPr/>
        </p:nvSpPr>
        <p:spPr bwMode="auto">
          <a:xfrm>
            <a:off x="287338" y="1008063"/>
            <a:ext cx="8748712" cy="1052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449263">
              <a:tabLst>
                <a:tab pos="1309688" algn="l"/>
                <a:tab pos="2224088" algn="l"/>
                <a:tab pos="3138488" algn="l"/>
                <a:tab pos="4052888" algn="l"/>
                <a:tab pos="4967288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1363" indent="-284163" defTabSz="449263">
              <a:tabLst>
                <a:tab pos="1309688" algn="l"/>
                <a:tab pos="2224088" algn="l"/>
                <a:tab pos="3138488" algn="l"/>
                <a:tab pos="4052888" algn="l"/>
                <a:tab pos="4967288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defTabSz="449263">
              <a:tabLst>
                <a:tab pos="1309688" algn="l"/>
                <a:tab pos="2224088" algn="l"/>
                <a:tab pos="3138488" algn="l"/>
                <a:tab pos="4052888" algn="l"/>
                <a:tab pos="4967288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defTabSz="449263">
              <a:tabLst>
                <a:tab pos="1309688" algn="l"/>
                <a:tab pos="2224088" algn="l"/>
                <a:tab pos="3138488" algn="l"/>
                <a:tab pos="4052888" algn="l"/>
                <a:tab pos="4967288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defTabSz="449263">
              <a:tabLst>
                <a:tab pos="1309688" algn="l"/>
                <a:tab pos="2224088" algn="l"/>
                <a:tab pos="3138488" algn="l"/>
                <a:tab pos="4052888" algn="l"/>
                <a:tab pos="4967288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1309688" algn="l"/>
                <a:tab pos="2224088" algn="l"/>
                <a:tab pos="3138488" algn="l"/>
                <a:tab pos="4052888" algn="l"/>
                <a:tab pos="4967288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1309688" algn="l"/>
                <a:tab pos="2224088" algn="l"/>
                <a:tab pos="3138488" algn="l"/>
                <a:tab pos="4052888" algn="l"/>
                <a:tab pos="4967288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1309688" algn="l"/>
                <a:tab pos="2224088" algn="l"/>
                <a:tab pos="3138488" algn="l"/>
                <a:tab pos="4052888" algn="l"/>
                <a:tab pos="4967288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1309688" algn="l"/>
                <a:tab pos="2224088" algn="l"/>
                <a:tab pos="3138488" algn="l"/>
                <a:tab pos="4052888" algn="l"/>
                <a:tab pos="4967288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lvl="1"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Wingdings" pitchFamily="2" charset="2"/>
              <a:buNone/>
            </a:pPr>
            <a:r>
              <a:rPr lang="en-GB" altLang="en-US" sz="2200">
                <a:solidFill>
                  <a:srgbClr val="000000"/>
                </a:solidFill>
              </a:rPr>
              <a:t>    </a:t>
            </a:r>
            <a:r>
              <a:rPr lang="en-GB" altLang="en-US" sz="2200" b="1">
                <a:solidFill>
                  <a:srgbClr val="000000"/>
                </a:solidFill>
              </a:rPr>
              <a:t>Experiment:</a:t>
            </a:r>
            <a:r>
              <a:rPr lang="en-GB" altLang="en-US" sz="2200">
                <a:solidFill>
                  <a:srgbClr val="000000"/>
                </a:solidFill>
              </a:rPr>
              <a:t> Environment with landmark (marked area) =&gt; record activity from cell 1 and 2</a:t>
            </a:r>
          </a:p>
          <a:p>
            <a:pPr lvl="1"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Wingdings" pitchFamily="2" charset="2"/>
              <a:buNone/>
            </a:pPr>
            <a:r>
              <a:rPr lang="en-GB" altLang="en-US" sz="2200">
                <a:solidFill>
                  <a:srgbClr val="000000"/>
                </a:solidFill>
              </a:rPr>
              <a:t>    </a:t>
            </a:r>
            <a:r>
              <a:rPr lang="en-GB" altLang="en-US" sz="2200" b="1">
                <a:solidFill>
                  <a:srgbClr val="000000"/>
                </a:solidFill>
              </a:rPr>
              <a:t>Observation:</a:t>
            </a:r>
            <a:r>
              <a:rPr lang="en-GB" altLang="en-US" sz="2200">
                <a:solidFill>
                  <a:srgbClr val="000000"/>
                </a:solidFill>
              </a:rPr>
              <a:t> Place fields develop</a:t>
            </a:r>
          </a:p>
        </p:txBody>
      </p:sp>
      <p:grpSp>
        <p:nvGrpSpPr>
          <p:cNvPr id="49157" name="Group 5"/>
          <p:cNvGrpSpPr>
            <a:grpSpLocks/>
          </p:cNvGrpSpPr>
          <p:nvPr/>
        </p:nvGrpSpPr>
        <p:grpSpPr bwMode="auto">
          <a:xfrm>
            <a:off x="239713" y="3060700"/>
            <a:ext cx="6859587" cy="3783013"/>
            <a:chOff x="151" y="1928"/>
            <a:chExt cx="4321" cy="2383"/>
          </a:xfrm>
        </p:grpSpPr>
        <p:pic>
          <p:nvPicPr>
            <p:cNvPr id="49158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" y="1933"/>
              <a:ext cx="4322" cy="23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49159" name="AutoShape 7"/>
            <p:cNvSpPr>
              <a:spLocks noChangeArrowheads="1"/>
            </p:cNvSpPr>
            <p:nvPr/>
          </p:nvSpPr>
          <p:spPr bwMode="auto">
            <a:xfrm>
              <a:off x="1247" y="1928"/>
              <a:ext cx="3175" cy="2381"/>
            </a:xfrm>
            <a:prstGeom prst="roundRect">
              <a:avLst>
                <a:gd name="adj" fmla="val 42"/>
              </a:avLst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9160" name="Oval 8"/>
          <p:cNvSpPr>
            <a:spLocks noChangeArrowheads="1"/>
          </p:cNvSpPr>
          <p:nvPr/>
        </p:nvSpPr>
        <p:spPr bwMode="auto">
          <a:xfrm>
            <a:off x="1439863" y="3419475"/>
            <a:ext cx="360362" cy="1260475"/>
          </a:xfrm>
          <a:prstGeom prst="ellipse">
            <a:avLst/>
          </a:prstGeom>
          <a:noFill/>
          <a:ln w="360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1" name="Oval 9"/>
          <p:cNvSpPr>
            <a:spLocks noChangeArrowheads="1"/>
          </p:cNvSpPr>
          <p:nvPr/>
        </p:nvSpPr>
        <p:spPr bwMode="auto">
          <a:xfrm>
            <a:off x="1439863" y="5184775"/>
            <a:ext cx="360362" cy="1260475"/>
          </a:xfrm>
          <a:prstGeom prst="ellipse">
            <a:avLst/>
          </a:prstGeom>
          <a:noFill/>
          <a:ln w="360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411163" y="0"/>
            <a:ext cx="8229600" cy="900113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991" tIns="46795" rIns="89991" bIns="46795"/>
          <a:lstStyle/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GB" altLang="en-US" sz="4000"/>
              <a:t>Importance of visual cues</a:t>
            </a:r>
          </a:p>
        </p:txBody>
      </p:sp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3" y="3068638"/>
            <a:ext cx="6861175" cy="3776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7080250" y="6397625"/>
            <a:ext cx="206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9991" tIns="46795" rIns="89991" bIns="46795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Arial" pitchFamily="34" charset="0"/>
              <a:buNone/>
            </a:pPr>
            <a:r>
              <a:rPr lang="en-GB" altLang="en-US" sz="2400">
                <a:solidFill>
                  <a:srgbClr val="000000"/>
                </a:solidFill>
              </a:rPr>
              <a:t>Knierim, 1995</a:t>
            </a:r>
          </a:p>
        </p:txBody>
      </p:sp>
      <p:sp>
        <p:nvSpPr>
          <p:cNvPr id="51205" name="Text Box 5"/>
          <p:cNvSpPr txBox="1">
            <a:spLocks noChangeArrowheads="1"/>
          </p:cNvSpPr>
          <p:nvPr/>
        </p:nvSpPr>
        <p:spPr bwMode="auto">
          <a:xfrm>
            <a:off x="287338" y="1008063"/>
            <a:ext cx="8748712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449263">
              <a:tabLst>
                <a:tab pos="1309688" algn="l"/>
                <a:tab pos="2224088" algn="l"/>
                <a:tab pos="3138488" algn="l"/>
                <a:tab pos="4052888" algn="l"/>
                <a:tab pos="4967288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1363" indent="-284163" defTabSz="449263">
              <a:tabLst>
                <a:tab pos="1309688" algn="l"/>
                <a:tab pos="2224088" algn="l"/>
                <a:tab pos="3138488" algn="l"/>
                <a:tab pos="4052888" algn="l"/>
                <a:tab pos="4967288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defTabSz="449263">
              <a:tabLst>
                <a:tab pos="1309688" algn="l"/>
                <a:tab pos="2224088" algn="l"/>
                <a:tab pos="3138488" algn="l"/>
                <a:tab pos="4052888" algn="l"/>
                <a:tab pos="4967288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defTabSz="449263">
              <a:tabLst>
                <a:tab pos="1309688" algn="l"/>
                <a:tab pos="2224088" algn="l"/>
                <a:tab pos="3138488" algn="l"/>
                <a:tab pos="4052888" algn="l"/>
                <a:tab pos="4967288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defTabSz="449263">
              <a:tabLst>
                <a:tab pos="1309688" algn="l"/>
                <a:tab pos="2224088" algn="l"/>
                <a:tab pos="3138488" algn="l"/>
                <a:tab pos="4052888" algn="l"/>
                <a:tab pos="4967288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1309688" algn="l"/>
                <a:tab pos="2224088" algn="l"/>
                <a:tab pos="3138488" algn="l"/>
                <a:tab pos="4052888" algn="l"/>
                <a:tab pos="4967288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1309688" algn="l"/>
                <a:tab pos="2224088" algn="l"/>
                <a:tab pos="3138488" algn="l"/>
                <a:tab pos="4052888" algn="l"/>
                <a:tab pos="4967288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1309688" algn="l"/>
                <a:tab pos="2224088" algn="l"/>
                <a:tab pos="3138488" algn="l"/>
                <a:tab pos="4052888" algn="l"/>
                <a:tab pos="4967288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1309688" algn="l"/>
                <a:tab pos="2224088" algn="l"/>
                <a:tab pos="3138488" algn="l"/>
                <a:tab pos="4052888" algn="l"/>
                <a:tab pos="4967288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lvl="1"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Wingdings" pitchFamily="2" charset="2"/>
              <a:buNone/>
            </a:pPr>
            <a:r>
              <a:rPr lang="en-GB" altLang="en-US" sz="2200">
                <a:solidFill>
                  <a:srgbClr val="000000"/>
                </a:solidFill>
              </a:rPr>
              <a:t>    </a:t>
            </a:r>
            <a:r>
              <a:rPr lang="en-GB" altLang="en-US" sz="2200" b="1">
                <a:solidFill>
                  <a:srgbClr val="000000"/>
                </a:solidFill>
              </a:rPr>
              <a:t>Experiment:</a:t>
            </a:r>
            <a:r>
              <a:rPr lang="en-GB" altLang="en-US" sz="2200">
                <a:solidFill>
                  <a:srgbClr val="000000"/>
                </a:solidFill>
              </a:rPr>
              <a:t> Environment with landmark (marked area) =&gt; record activity from cell 1 and 2</a:t>
            </a:r>
          </a:p>
          <a:p>
            <a:pPr lvl="1"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Wingdings" pitchFamily="2" charset="2"/>
              <a:buNone/>
            </a:pPr>
            <a:r>
              <a:rPr lang="en-GB" altLang="en-US" sz="2200">
                <a:solidFill>
                  <a:srgbClr val="000000"/>
                </a:solidFill>
              </a:rPr>
              <a:t>    </a:t>
            </a:r>
            <a:r>
              <a:rPr lang="en-GB" altLang="en-US" sz="2200" b="1">
                <a:solidFill>
                  <a:srgbClr val="000000"/>
                </a:solidFill>
              </a:rPr>
              <a:t>Observation:</a:t>
            </a:r>
            <a:r>
              <a:rPr lang="en-GB" altLang="en-US" sz="2200">
                <a:solidFill>
                  <a:srgbClr val="000000"/>
                </a:solidFill>
              </a:rPr>
              <a:t> Place fields develop</a:t>
            </a:r>
          </a:p>
          <a:p>
            <a:pPr lvl="1"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Wingdings" pitchFamily="2" charset="2"/>
              <a:buNone/>
            </a:pPr>
            <a:r>
              <a:rPr lang="en-GB" altLang="en-US" sz="2200">
                <a:solidFill>
                  <a:srgbClr val="000000"/>
                </a:solidFill>
              </a:rPr>
              <a:t>    </a:t>
            </a:r>
            <a:r>
              <a:rPr lang="en-GB" altLang="en-US" sz="2200" b="1">
                <a:solidFill>
                  <a:srgbClr val="000000"/>
                </a:solidFill>
              </a:rPr>
              <a:t>Step 2:</a:t>
            </a:r>
            <a:r>
              <a:rPr lang="en-GB" altLang="en-US" sz="2200">
                <a:solidFill>
                  <a:srgbClr val="000000"/>
                </a:solidFill>
              </a:rPr>
              <a:t> Rotate landmark =&gt; place fields rotate respectively </a:t>
            </a:r>
          </a:p>
          <a:p>
            <a:pPr lvl="1"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Wingdings" pitchFamily="2" charset="2"/>
              <a:buNone/>
            </a:pPr>
            <a:r>
              <a:rPr lang="en-GB" altLang="en-US" sz="2200" b="1">
                <a:solidFill>
                  <a:srgbClr val="000000"/>
                </a:solidFill>
              </a:rPr>
              <a:t>    Conclusion:</a:t>
            </a:r>
            <a:r>
              <a:rPr lang="en-GB" altLang="en-US" sz="2200">
                <a:solidFill>
                  <a:srgbClr val="000000"/>
                </a:solidFill>
              </a:rPr>
              <a:t> Visual cues are used for formation of place fields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14400"/>
          </a:xfrm>
          <a:solidFill>
            <a:schemeClr val="bg1"/>
          </a:solidFill>
        </p:spPr>
        <p:txBody>
          <a:bodyPr/>
          <a:lstStyle/>
          <a:p>
            <a:r>
              <a:rPr lang="en-US" altLang="en-US" sz="4000">
                <a:solidFill>
                  <a:schemeClr val="tx1"/>
                </a:solidFill>
              </a:rPr>
              <a:t>Vision is not necessary</a:t>
            </a:r>
          </a:p>
        </p:txBody>
      </p:sp>
      <p:sp>
        <p:nvSpPr>
          <p:cNvPr id="78851" name="Text Box 3"/>
          <p:cNvSpPr txBox="1">
            <a:spLocks noChangeArrowheads="1"/>
          </p:cNvSpPr>
          <p:nvPr/>
        </p:nvSpPr>
        <p:spPr bwMode="auto">
          <a:xfrm>
            <a:off x="6705600" y="6400800"/>
            <a:ext cx="2438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/>
              <a:t>Save et al, 1998</a:t>
            </a:r>
          </a:p>
        </p:txBody>
      </p:sp>
      <p:pic>
        <p:nvPicPr>
          <p:cNvPr id="788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143000"/>
            <a:ext cx="6553200" cy="374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853" name="Text Box 5"/>
          <p:cNvSpPr txBox="1">
            <a:spLocks noChangeArrowheads="1"/>
          </p:cNvSpPr>
          <p:nvPr/>
        </p:nvSpPr>
        <p:spPr bwMode="auto">
          <a:xfrm>
            <a:off x="517525" y="5105400"/>
            <a:ext cx="8245475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200"/>
              <a:t>Blind rats have similar place fields as sighted rats which suggests that space representation can be formed also from non-visual information such as somatosensory and olfactory.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784225"/>
            <a:ext cx="7631113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2163" name="Text Box 3"/>
          <p:cNvSpPr txBox="1">
            <a:spLocks noChangeArrowheads="1"/>
          </p:cNvSpPr>
          <p:nvPr/>
        </p:nvSpPr>
        <p:spPr bwMode="auto">
          <a:xfrm>
            <a:off x="1404938" y="263525"/>
            <a:ext cx="6640512" cy="55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39" tIns="42452" rIns="81639" bIns="42452">
            <a:spAutoFit/>
          </a:bodyPr>
          <a:lstStyle>
            <a:lvl1pPr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392113" indent="-196850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587375" indent="-195263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782638" indent="-195263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979488" indent="-196850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GB" altLang="en-US" sz="3300" i="1">
                <a:solidFill>
                  <a:srgbClr val="000099"/>
                </a:solidFill>
              </a:rPr>
              <a:t>Maps in the Brain and their models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991" tIns="46795" rIns="89991" bIns="46795"/>
          <a:lstStyle/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GB" altLang="en-US" sz="4000"/>
              <a:t>Importance of olfactory cues</a:t>
            </a:r>
          </a:p>
        </p:txBody>
      </p:sp>
      <p:sp>
        <p:nvSpPr>
          <p:cNvPr id="53251" name="Text Box 3"/>
          <p:cNvSpPr txBox="1">
            <a:spLocks noChangeArrowheads="1"/>
          </p:cNvSpPr>
          <p:nvPr/>
        </p:nvSpPr>
        <p:spPr bwMode="auto">
          <a:xfrm>
            <a:off x="7419975" y="6400800"/>
            <a:ext cx="1724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9991" tIns="46795" rIns="89991" bIns="46795">
            <a:spAutoFit/>
          </a:bodyPr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Arial" pitchFamily="34" charset="0"/>
              <a:buNone/>
            </a:pPr>
            <a:r>
              <a:rPr lang="en-GB" altLang="en-US" sz="2400">
                <a:solidFill>
                  <a:srgbClr val="000000"/>
                </a:solidFill>
              </a:rPr>
              <a:t>Save, 2000</a:t>
            </a:r>
          </a:p>
        </p:txBody>
      </p:sp>
      <p:grpSp>
        <p:nvGrpSpPr>
          <p:cNvPr id="53252" name="Group 4"/>
          <p:cNvGrpSpPr>
            <a:grpSpLocks/>
          </p:cNvGrpSpPr>
          <p:nvPr/>
        </p:nvGrpSpPr>
        <p:grpSpPr bwMode="auto">
          <a:xfrm>
            <a:off x="152400" y="3630613"/>
            <a:ext cx="8994775" cy="3121025"/>
            <a:chOff x="96" y="2287"/>
            <a:chExt cx="5666" cy="1966"/>
          </a:xfrm>
        </p:grpSpPr>
        <p:sp>
          <p:nvSpPr>
            <p:cNvPr id="53253" name="Text Box 5"/>
            <p:cNvSpPr txBox="1">
              <a:spLocks noChangeArrowheads="1"/>
            </p:cNvSpPr>
            <p:nvPr/>
          </p:nvSpPr>
          <p:spPr bwMode="auto">
            <a:xfrm>
              <a:off x="4428" y="3651"/>
              <a:ext cx="13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89991" tIns="46795" rIns="89991" bIns="46795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r>
                <a:rPr lang="en-GB" altLang="en-US" sz="2400">
                  <a:solidFill>
                    <a:srgbClr val="000000"/>
                  </a:solidFill>
                </a:rPr>
                <a:t>Dark/Cleaning</a:t>
              </a:r>
            </a:p>
          </p:txBody>
        </p:sp>
        <p:sp>
          <p:nvSpPr>
            <p:cNvPr id="53254" name="Text Box 6"/>
            <p:cNvSpPr txBox="1">
              <a:spLocks noChangeArrowheads="1"/>
            </p:cNvSpPr>
            <p:nvPr/>
          </p:nvSpPr>
          <p:spPr bwMode="auto">
            <a:xfrm>
              <a:off x="4418" y="2643"/>
              <a:ext cx="13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89991" tIns="46795" rIns="89991" bIns="46795">
              <a:spAutoFit/>
            </a:bodyPr>
            <a:lstStyle>
              <a:lvl1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defTabSz="44926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defTabSz="449263"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r>
                <a:rPr lang="en-GB" altLang="en-US" sz="2400">
                  <a:solidFill>
                    <a:srgbClr val="000000"/>
                  </a:solidFill>
                </a:rPr>
                <a:t>Light/Cleaning</a:t>
              </a:r>
            </a:p>
          </p:txBody>
        </p:sp>
        <p:pic>
          <p:nvPicPr>
            <p:cNvPr id="53255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" y="3459"/>
              <a:ext cx="4272" cy="7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53256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" y="2287"/>
              <a:ext cx="4224" cy="10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53257" name="Text Box 9"/>
          <p:cNvSpPr txBox="1">
            <a:spLocks noChangeArrowheads="1"/>
          </p:cNvSpPr>
          <p:nvPr/>
        </p:nvSpPr>
        <p:spPr bwMode="auto">
          <a:xfrm>
            <a:off x="287338" y="1079500"/>
            <a:ext cx="8748712" cy="2509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449263">
              <a:tabLst>
                <a:tab pos="1309688" algn="l"/>
                <a:tab pos="2224088" algn="l"/>
                <a:tab pos="3138488" algn="l"/>
                <a:tab pos="4052888" algn="l"/>
                <a:tab pos="4967288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1363" indent="-284163" defTabSz="449263">
              <a:tabLst>
                <a:tab pos="1309688" algn="l"/>
                <a:tab pos="2224088" algn="l"/>
                <a:tab pos="3138488" algn="l"/>
                <a:tab pos="4052888" algn="l"/>
                <a:tab pos="4967288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defTabSz="449263">
              <a:tabLst>
                <a:tab pos="1309688" algn="l"/>
                <a:tab pos="2224088" algn="l"/>
                <a:tab pos="3138488" algn="l"/>
                <a:tab pos="4052888" algn="l"/>
                <a:tab pos="4967288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defTabSz="449263">
              <a:tabLst>
                <a:tab pos="1309688" algn="l"/>
                <a:tab pos="2224088" algn="l"/>
                <a:tab pos="3138488" algn="l"/>
                <a:tab pos="4052888" algn="l"/>
                <a:tab pos="4967288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defTabSz="449263">
              <a:tabLst>
                <a:tab pos="1309688" algn="l"/>
                <a:tab pos="2224088" algn="l"/>
                <a:tab pos="3138488" algn="l"/>
                <a:tab pos="4052888" algn="l"/>
                <a:tab pos="4967288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1309688" algn="l"/>
                <a:tab pos="2224088" algn="l"/>
                <a:tab pos="3138488" algn="l"/>
                <a:tab pos="4052888" algn="l"/>
                <a:tab pos="4967288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1309688" algn="l"/>
                <a:tab pos="2224088" algn="l"/>
                <a:tab pos="3138488" algn="l"/>
                <a:tab pos="4052888" algn="l"/>
                <a:tab pos="4967288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1309688" algn="l"/>
                <a:tab pos="2224088" algn="l"/>
                <a:tab pos="3138488" algn="l"/>
                <a:tab pos="4052888" algn="l"/>
                <a:tab pos="4967288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1309688" algn="l"/>
                <a:tab pos="2224088" algn="l"/>
                <a:tab pos="3138488" algn="l"/>
                <a:tab pos="4052888" algn="l"/>
                <a:tab pos="4967288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lvl="1"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Wingdings" pitchFamily="2" charset="2"/>
              <a:buNone/>
            </a:pPr>
            <a:r>
              <a:rPr lang="en-GB" altLang="en-US" sz="2200">
                <a:solidFill>
                  <a:srgbClr val="000000"/>
                </a:solidFill>
              </a:rPr>
              <a:t>    </a:t>
            </a:r>
            <a:r>
              <a:rPr lang="en-GB" altLang="en-US" sz="2200" b="1">
                <a:solidFill>
                  <a:srgbClr val="000000"/>
                </a:solidFill>
              </a:rPr>
              <a:t>Fact:</a:t>
            </a:r>
            <a:r>
              <a:rPr lang="en-GB" altLang="en-US" sz="2200">
                <a:solidFill>
                  <a:srgbClr val="000000"/>
                </a:solidFill>
              </a:rPr>
              <a:t> Rats use their urine to mark environment</a:t>
            </a:r>
          </a:p>
          <a:p>
            <a:pPr lvl="1"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Wingdings" pitchFamily="2" charset="2"/>
              <a:buNone/>
            </a:pPr>
            <a:r>
              <a:rPr lang="en-GB" altLang="en-US" sz="2200" b="1">
                <a:solidFill>
                  <a:srgbClr val="000000"/>
                </a:solidFill>
              </a:rPr>
              <a:t>    Experiment:</a:t>
            </a:r>
            <a:r>
              <a:rPr lang="en-GB" altLang="en-US" sz="2200">
                <a:solidFill>
                  <a:srgbClr val="000000"/>
                </a:solidFill>
              </a:rPr>
              <a:t> Two sets, one in light and one in darkness; remove self-induced olfactory cues and landmarks (S2-S4)</a:t>
            </a:r>
            <a:r>
              <a:rPr lang="ar-SA" altLang="en-US" sz="2200">
                <a:solidFill>
                  <a:srgbClr val="000000"/>
                </a:solidFill>
                <a:cs typeface="Arial" pitchFamily="34" charset="0"/>
              </a:rPr>
              <a:t>‏</a:t>
            </a:r>
            <a:endParaRPr lang="en-GB" altLang="en-US" sz="2200">
              <a:solidFill>
                <a:srgbClr val="000000"/>
              </a:solidFill>
            </a:endParaRPr>
          </a:p>
          <a:p>
            <a:pPr lvl="1"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Wingdings" pitchFamily="2" charset="2"/>
              <a:buNone/>
            </a:pPr>
            <a:r>
              <a:rPr lang="en-GB" altLang="en-US" sz="2200">
                <a:solidFill>
                  <a:srgbClr val="000000"/>
                </a:solidFill>
              </a:rPr>
              <a:t>    </a:t>
            </a:r>
            <a:r>
              <a:rPr lang="en-GB" altLang="en-US" sz="2200" b="1">
                <a:solidFill>
                  <a:srgbClr val="000000"/>
                </a:solidFill>
              </a:rPr>
              <a:t>Result: </a:t>
            </a:r>
            <a:r>
              <a:rPr lang="en-GB" altLang="en-US" sz="2200">
                <a:solidFill>
                  <a:srgbClr val="000000"/>
                </a:solidFill>
              </a:rPr>
              <a:t>Without olfactory cues stable place fields (control S1) change or in darkness even deteriorate. When olfactory cues are allowed again  (control S5), place fields reemerge.</a:t>
            </a:r>
          </a:p>
          <a:p>
            <a:pPr lvl="1"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Wingdings" pitchFamily="2" charset="2"/>
              <a:buNone/>
            </a:pPr>
            <a:r>
              <a:rPr lang="en-GB" altLang="en-US" sz="2200">
                <a:solidFill>
                  <a:srgbClr val="000000"/>
                </a:solidFill>
              </a:rPr>
              <a:t>   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563563"/>
          </a:xfrm>
        </p:spPr>
        <p:txBody>
          <a:bodyPr/>
          <a:lstStyle/>
          <a:p>
            <a:r>
              <a:rPr lang="en-US" altLang="en-US" sz="4000"/>
              <a:t>Place Cell Remapping</a:t>
            </a:r>
          </a:p>
        </p:txBody>
      </p:sp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0"/>
            <a:ext cx="4191000" cy="372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300" name="Text Box 4"/>
          <p:cNvSpPr txBox="1">
            <a:spLocks noChangeArrowheads="1"/>
          </p:cNvSpPr>
          <p:nvPr/>
        </p:nvSpPr>
        <p:spPr bwMode="auto">
          <a:xfrm>
            <a:off x="288925" y="6284913"/>
            <a:ext cx="2736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Wills et al, 2005, Science</a:t>
            </a:r>
          </a:p>
        </p:txBody>
      </p:sp>
      <p:pic>
        <p:nvPicPr>
          <p:cNvPr id="553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475" y="1395413"/>
            <a:ext cx="4200525" cy="309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3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400" y="800100"/>
            <a:ext cx="3810000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303" name="Text Box 7"/>
          <p:cNvSpPr txBox="1">
            <a:spLocks noChangeArrowheads="1"/>
          </p:cNvSpPr>
          <p:nvPr/>
        </p:nvSpPr>
        <p:spPr bwMode="auto">
          <a:xfrm>
            <a:off x="288925" y="4572000"/>
            <a:ext cx="8629650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Brown plastic square box and white wooden circle box was used to show place cell </a:t>
            </a:r>
          </a:p>
          <a:p>
            <a:r>
              <a:rPr lang="en-US" altLang="en-US"/>
              <a:t>remapping phenomena:</a:t>
            </a:r>
          </a:p>
          <a:p>
            <a:pPr>
              <a:buFontTx/>
              <a:buChar char="•"/>
            </a:pPr>
            <a:r>
              <a:rPr lang="en-US" altLang="en-US"/>
              <a:t>Cells 1-5 show increasing divergence between the square and circle box;</a:t>
            </a:r>
          </a:p>
          <a:p>
            <a:pPr>
              <a:buFontTx/>
              <a:buChar char="•"/>
            </a:pPr>
            <a:r>
              <a:rPr lang="en-US" altLang="en-US"/>
              <a:t>Cells 6-10 show differentiation from the beginning;</a:t>
            </a:r>
          </a:p>
          <a:p>
            <a:pPr>
              <a:buFontTx/>
              <a:buChar char="•"/>
            </a:pPr>
            <a:r>
              <a:rPr lang="en-US" altLang="en-US"/>
              <a:t>Some cells chow common representation or do not remap at all (not shown).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144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/>
          <a:lstStyle/>
          <a:p>
            <a:r>
              <a:rPr lang="en-US" altLang="en-US" sz="4000">
                <a:solidFill>
                  <a:schemeClr val="tx1"/>
                </a:solidFill>
              </a:rPr>
              <a:t>Morris water maze task</a:t>
            </a:r>
          </a:p>
        </p:txBody>
      </p:sp>
      <p:pic>
        <p:nvPicPr>
          <p:cNvPr id="79877" name="morris_water_maze_126_01_small.avi">
            <a:hlinkClick r:id="" action="ppaction://media"/>
          </p:cNvPr>
          <p:cNvPicPr>
            <a:picLocks noGrp="1" noRot="1" noChangeAspect="1" noChangeArrowheads="1"/>
          </p:cNvPicPr>
          <p:nvPr>
            <p:ph idx="1"/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1143000"/>
            <a:ext cx="6756400" cy="50673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Action Button: Movie 2">
            <a:hlinkClick r:id="rId4" action="ppaction://program" highlightClick="1"/>
          </p:cNvPr>
          <p:cNvSpPr/>
          <p:nvPr/>
        </p:nvSpPr>
        <p:spPr>
          <a:xfrm>
            <a:off x="8077200" y="2590800"/>
            <a:ext cx="762000" cy="762000"/>
          </a:xfrm>
          <a:prstGeom prst="actionButtonMov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98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98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987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9877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144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/>
          <a:lstStyle/>
          <a:p>
            <a:r>
              <a:rPr lang="en-US" altLang="en-US" sz="4000">
                <a:solidFill>
                  <a:schemeClr val="tx1"/>
                </a:solidFill>
              </a:rPr>
              <a:t>Morris water maze task</a:t>
            </a:r>
          </a:p>
        </p:txBody>
      </p:sp>
      <p:pic>
        <p:nvPicPr>
          <p:cNvPr id="81924" name="morris_water_maze_128_08_small.avi">
            <a:hlinkClick r:id="" action="ppaction://media"/>
          </p:cNvPr>
          <p:cNvPicPr>
            <a:picLocks noGrp="1" noRot="1" noChangeAspect="1" noChangeArrowheads="1"/>
          </p:cNvPicPr>
          <p:nvPr>
            <p:ph idx="1"/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5500" y="990600"/>
            <a:ext cx="7467600" cy="56007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Action Button: Movie 3">
            <a:hlinkClick r:id="rId4" action="ppaction://program" highlightClick="1"/>
          </p:cNvPr>
          <p:cNvSpPr/>
          <p:nvPr/>
        </p:nvSpPr>
        <p:spPr>
          <a:xfrm>
            <a:off x="8077200" y="2590800"/>
            <a:ext cx="762000" cy="762000"/>
          </a:xfrm>
          <a:prstGeom prst="actionButtonMov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19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19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192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1924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792163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991" tIns="46795" rIns="89991" bIns="46795"/>
          <a:lstStyle/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GB" altLang="en-US" sz="4000"/>
              <a:t>Place cell model</a:t>
            </a:r>
          </a:p>
        </p:txBody>
      </p:sp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2879725"/>
            <a:ext cx="2411413" cy="233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6324" name="Text Box 4"/>
          <p:cNvSpPr txBox="1">
            <a:spLocks noChangeArrowheads="1"/>
          </p:cNvSpPr>
          <p:nvPr/>
        </p:nvSpPr>
        <p:spPr bwMode="auto">
          <a:xfrm>
            <a:off x="3779838" y="900113"/>
            <a:ext cx="5219700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41313"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1363" indent="-284163"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Wingdings" pitchFamily="2" charset="2"/>
              <a:buChar char=""/>
            </a:pPr>
            <a:r>
              <a:rPr lang="en-GB" altLang="en-US" sz="2200">
                <a:solidFill>
                  <a:srgbClr val="000000"/>
                </a:solidFill>
              </a:rPr>
              <a:t>Use neuronal network to model formation of place cells</a:t>
            </a:r>
          </a:p>
          <a:p>
            <a:pPr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Wingdings" pitchFamily="2" charset="2"/>
              <a:buChar char=""/>
            </a:pPr>
            <a:r>
              <a:rPr lang="en-GB" altLang="en-US" sz="2200">
                <a:solidFill>
                  <a:srgbClr val="000000"/>
                </a:solidFill>
              </a:rPr>
              <a:t>Input layer for allothetic sensory input depending on position in simulated world</a:t>
            </a:r>
          </a:p>
          <a:p>
            <a:pPr lvl="1">
              <a:lnSpc>
                <a:spcPct val="93000"/>
              </a:lnSpc>
              <a:spcBef>
                <a:spcPts val="700"/>
              </a:spcBef>
              <a:buClr>
                <a:srgbClr val="000000"/>
              </a:buClr>
              <a:buSzPct val="70000"/>
              <a:buFont typeface="Wingdings" pitchFamily="2" charset="2"/>
              <a:buChar char=""/>
            </a:pPr>
            <a:r>
              <a:rPr lang="en-GB" altLang="en-US" sz="2200">
                <a:solidFill>
                  <a:srgbClr val="000000"/>
                </a:solidFill>
              </a:rPr>
              <a:t>4 Visual cues (landmarks)</a:t>
            </a:r>
            <a:r>
              <a:rPr lang="ar-SA" altLang="en-US" sz="2200">
                <a:solidFill>
                  <a:srgbClr val="000000"/>
                </a:solidFill>
                <a:cs typeface="Arial" pitchFamily="34" charset="0"/>
              </a:rPr>
              <a:t>‏</a:t>
            </a:r>
            <a:endParaRPr lang="en-GB" altLang="en-US" sz="2200">
              <a:solidFill>
                <a:srgbClr val="000000"/>
              </a:solidFill>
            </a:endParaRPr>
          </a:p>
        </p:txBody>
      </p:sp>
      <p:grpSp>
        <p:nvGrpSpPr>
          <p:cNvPr id="56325" name="Group 5"/>
          <p:cNvGrpSpPr>
            <a:grpSpLocks/>
          </p:cNvGrpSpPr>
          <p:nvPr/>
        </p:nvGrpSpPr>
        <p:grpSpPr bwMode="auto">
          <a:xfrm>
            <a:off x="576263" y="5219700"/>
            <a:ext cx="2841625" cy="1438275"/>
            <a:chOff x="363" y="3288"/>
            <a:chExt cx="1790" cy="906"/>
          </a:xfrm>
        </p:grpSpPr>
        <p:graphicFrame>
          <p:nvGraphicFramePr>
            <p:cNvPr id="56326" name="Object 6"/>
            <p:cNvGraphicFramePr>
              <a:graphicFrameLocks noChangeAspect="1"/>
            </p:cNvGraphicFramePr>
            <p:nvPr/>
          </p:nvGraphicFramePr>
          <p:xfrm>
            <a:off x="363" y="3377"/>
            <a:ext cx="1730" cy="8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344" r:id="rId5" imgW="4120560" imgH="1948680" progId="">
                    <p:embed/>
                  </p:oleObj>
                </mc:Choice>
                <mc:Fallback>
                  <p:oleObj r:id="rId5" imgW="4120560" imgH="1948680" progId="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3" y="3377"/>
                          <a:ext cx="1730" cy="818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6327" name="AutoShape 7"/>
            <p:cNvSpPr>
              <a:spLocks noChangeArrowheads="1"/>
            </p:cNvSpPr>
            <p:nvPr/>
          </p:nvSpPr>
          <p:spPr bwMode="auto">
            <a:xfrm>
              <a:off x="1247" y="3288"/>
              <a:ext cx="907" cy="907"/>
            </a:xfrm>
            <a:prstGeom prst="roundRect">
              <a:avLst>
                <a:gd name="adj" fmla="val 106"/>
              </a:avLst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792163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991" tIns="46795" rIns="89991" bIns="46795"/>
          <a:lstStyle/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GB" altLang="en-US" sz="4000"/>
              <a:t>Place cell model</a:t>
            </a:r>
          </a:p>
        </p:txBody>
      </p:sp>
      <p:graphicFrame>
        <p:nvGraphicFramePr>
          <p:cNvPr id="58371" name="Object 3"/>
          <p:cNvGraphicFramePr>
            <a:graphicFrameLocks noChangeAspect="1"/>
          </p:cNvGraphicFramePr>
          <p:nvPr/>
        </p:nvGraphicFramePr>
        <p:xfrm>
          <a:off x="576263" y="5360988"/>
          <a:ext cx="2746375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0" r:id="rId4" imgW="4120560" imgH="1948680" progId="">
                  <p:embed/>
                </p:oleObj>
              </mc:Choice>
              <mc:Fallback>
                <p:oleObj r:id="rId4" imgW="4120560" imgH="194868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263" y="5360988"/>
                        <a:ext cx="2746375" cy="12985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2879725"/>
            <a:ext cx="2411413" cy="233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8373" name="Text Box 5"/>
          <p:cNvSpPr txBox="1">
            <a:spLocks noChangeArrowheads="1"/>
          </p:cNvSpPr>
          <p:nvPr/>
        </p:nvSpPr>
        <p:spPr bwMode="auto">
          <a:xfrm>
            <a:off x="3779838" y="900113"/>
            <a:ext cx="5219700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41313"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1363" indent="-284163"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Wingdings" pitchFamily="2" charset="2"/>
              <a:buChar char=""/>
            </a:pPr>
            <a:r>
              <a:rPr lang="en-GB" altLang="en-US" sz="2200">
                <a:solidFill>
                  <a:srgbClr val="000000"/>
                </a:solidFill>
              </a:rPr>
              <a:t>Use neuronal network to model formation of place cells</a:t>
            </a:r>
          </a:p>
          <a:p>
            <a:pPr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Wingdings" pitchFamily="2" charset="2"/>
              <a:buChar char=""/>
            </a:pPr>
            <a:r>
              <a:rPr lang="en-GB" altLang="en-US" sz="2200">
                <a:solidFill>
                  <a:srgbClr val="000000"/>
                </a:solidFill>
              </a:rPr>
              <a:t>Input layer for allothetic sensory input depending on position in simulated world</a:t>
            </a:r>
          </a:p>
          <a:p>
            <a:pPr lvl="1">
              <a:lnSpc>
                <a:spcPct val="93000"/>
              </a:lnSpc>
              <a:spcBef>
                <a:spcPts val="700"/>
              </a:spcBef>
              <a:buClr>
                <a:srgbClr val="000000"/>
              </a:buClr>
              <a:buSzPct val="70000"/>
              <a:buFont typeface="Wingdings" pitchFamily="2" charset="2"/>
              <a:buChar char=""/>
            </a:pPr>
            <a:r>
              <a:rPr lang="en-GB" altLang="en-US" sz="2200">
                <a:solidFill>
                  <a:srgbClr val="000000"/>
                </a:solidFill>
              </a:rPr>
              <a:t>4 Visual cues (landmarks)</a:t>
            </a:r>
            <a:r>
              <a:rPr lang="ar-SA" altLang="en-US" sz="2200">
                <a:solidFill>
                  <a:srgbClr val="000000"/>
                </a:solidFill>
                <a:cs typeface="Arial" pitchFamily="34" charset="0"/>
              </a:rPr>
              <a:t>‏</a:t>
            </a:r>
            <a:endParaRPr lang="en-GB" altLang="en-US" sz="2200">
              <a:solidFill>
                <a:srgbClr val="000000"/>
              </a:solidFill>
            </a:endParaRPr>
          </a:p>
          <a:p>
            <a:pPr lvl="1">
              <a:lnSpc>
                <a:spcPct val="93000"/>
              </a:lnSpc>
              <a:spcBef>
                <a:spcPts val="700"/>
              </a:spcBef>
              <a:buClr>
                <a:srgbClr val="000000"/>
              </a:buClr>
              <a:buSzPct val="70000"/>
              <a:buFont typeface="Wingdings" pitchFamily="2" charset="2"/>
              <a:buChar char=""/>
            </a:pPr>
            <a:r>
              <a:rPr lang="en-GB" altLang="en-US" sz="2200">
                <a:solidFill>
                  <a:srgbClr val="000000"/>
                </a:solidFill>
              </a:rPr>
              <a:t>4 Olfactory cues (environmental)</a:t>
            </a:r>
            <a:r>
              <a:rPr lang="ar-SA" altLang="en-US" sz="2200">
                <a:solidFill>
                  <a:srgbClr val="000000"/>
                </a:solidFill>
                <a:cs typeface="Arial" pitchFamily="34" charset="0"/>
              </a:rPr>
              <a:t>‏</a:t>
            </a:r>
            <a:endParaRPr lang="en-GB" altLang="en-US" sz="22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792163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991" tIns="46795" rIns="89991" bIns="46795"/>
          <a:lstStyle/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GB" altLang="en-US" sz="4000"/>
              <a:t>Place cell model</a:t>
            </a:r>
          </a:p>
        </p:txBody>
      </p:sp>
      <p:graphicFrame>
        <p:nvGraphicFramePr>
          <p:cNvPr id="60419" name="Object 3"/>
          <p:cNvGraphicFramePr>
            <a:graphicFrameLocks noChangeAspect="1"/>
          </p:cNvGraphicFramePr>
          <p:nvPr/>
        </p:nvGraphicFramePr>
        <p:xfrm>
          <a:off x="576263" y="5360988"/>
          <a:ext cx="2746375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8" r:id="rId4" imgW="4120560" imgH="1948680" progId="">
                  <p:embed/>
                </p:oleObj>
              </mc:Choice>
              <mc:Fallback>
                <p:oleObj r:id="rId4" imgW="4120560" imgH="194868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263" y="5360988"/>
                        <a:ext cx="2746375" cy="12985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2879725"/>
            <a:ext cx="2411413" cy="233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0421" name="Text Box 5"/>
          <p:cNvSpPr txBox="1">
            <a:spLocks noChangeArrowheads="1"/>
          </p:cNvSpPr>
          <p:nvPr/>
        </p:nvSpPr>
        <p:spPr bwMode="auto">
          <a:xfrm>
            <a:off x="3779838" y="900113"/>
            <a:ext cx="5219700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41313"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1363" indent="-284163"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Wingdings" pitchFamily="2" charset="2"/>
              <a:buChar char=""/>
            </a:pPr>
            <a:r>
              <a:rPr lang="en-GB" altLang="en-US" sz="2200">
                <a:solidFill>
                  <a:srgbClr val="000000"/>
                </a:solidFill>
              </a:rPr>
              <a:t>Use neuronal network to model formation of place cells</a:t>
            </a:r>
          </a:p>
          <a:p>
            <a:pPr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Wingdings" pitchFamily="2" charset="2"/>
              <a:buChar char=""/>
            </a:pPr>
            <a:r>
              <a:rPr lang="en-GB" altLang="en-US" sz="2200">
                <a:solidFill>
                  <a:srgbClr val="000000"/>
                </a:solidFill>
              </a:rPr>
              <a:t>Input layer for allothetic sensory input depending on position in simulated world</a:t>
            </a:r>
          </a:p>
          <a:p>
            <a:pPr lvl="1">
              <a:lnSpc>
                <a:spcPct val="93000"/>
              </a:lnSpc>
              <a:spcBef>
                <a:spcPts val="700"/>
              </a:spcBef>
              <a:buClr>
                <a:srgbClr val="000000"/>
              </a:buClr>
              <a:buSzPct val="70000"/>
              <a:buFont typeface="Wingdings" pitchFamily="2" charset="2"/>
              <a:buChar char=""/>
            </a:pPr>
            <a:r>
              <a:rPr lang="en-GB" altLang="en-US" sz="2200">
                <a:solidFill>
                  <a:srgbClr val="000000"/>
                </a:solidFill>
              </a:rPr>
              <a:t>4 Visual cues (landmarks)</a:t>
            </a:r>
            <a:r>
              <a:rPr lang="ar-SA" altLang="en-US" sz="2200">
                <a:solidFill>
                  <a:srgbClr val="000000"/>
                </a:solidFill>
                <a:cs typeface="Arial" pitchFamily="34" charset="0"/>
              </a:rPr>
              <a:t>‏</a:t>
            </a:r>
            <a:endParaRPr lang="en-GB" altLang="en-US" sz="2200">
              <a:solidFill>
                <a:srgbClr val="000000"/>
              </a:solidFill>
            </a:endParaRPr>
          </a:p>
          <a:p>
            <a:pPr lvl="1">
              <a:lnSpc>
                <a:spcPct val="93000"/>
              </a:lnSpc>
              <a:spcBef>
                <a:spcPts val="700"/>
              </a:spcBef>
              <a:buClr>
                <a:srgbClr val="000000"/>
              </a:buClr>
              <a:buSzPct val="70000"/>
              <a:buFont typeface="Wingdings" pitchFamily="2" charset="2"/>
              <a:buChar char=""/>
            </a:pPr>
            <a:r>
              <a:rPr lang="en-GB" altLang="en-US" sz="2200">
                <a:solidFill>
                  <a:srgbClr val="000000"/>
                </a:solidFill>
              </a:rPr>
              <a:t>4 Olfactory cues (environmental)</a:t>
            </a:r>
            <a:r>
              <a:rPr lang="ar-SA" altLang="en-US" sz="2200">
                <a:solidFill>
                  <a:srgbClr val="000000"/>
                </a:solidFill>
                <a:cs typeface="Arial" pitchFamily="34" charset="0"/>
              </a:rPr>
              <a:t>‏</a:t>
            </a:r>
            <a:endParaRPr lang="en-GB" altLang="en-US" sz="2200">
              <a:solidFill>
                <a:srgbClr val="000000"/>
              </a:solidFill>
            </a:endParaRPr>
          </a:p>
          <a:p>
            <a:pPr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Wingdings" pitchFamily="2" charset="2"/>
              <a:buChar char=""/>
            </a:pPr>
            <a:r>
              <a:rPr lang="en-GB" altLang="en-US" sz="2200">
                <a:solidFill>
                  <a:srgbClr val="000000"/>
                </a:solidFill>
              </a:rPr>
              <a:t>Output layer, </a:t>
            </a:r>
            <a:r>
              <a:rPr lang="en-GB" altLang="en-US" sz="2200" i="1">
                <a:solidFill>
                  <a:srgbClr val="000000"/>
                </a:solidFill>
              </a:rPr>
              <a:t>n </a:t>
            </a:r>
            <a:r>
              <a:rPr lang="en-GB" altLang="en-US" sz="2200">
                <a:solidFill>
                  <a:srgbClr val="000000"/>
                </a:solidFill>
              </a:rPr>
              <a:t>x </a:t>
            </a:r>
            <a:r>
              <a:rPr lang="en-GB" altLang="en-US" sz="2200" i="1">
                <a:solidFill>
                  <a:srgbClr val="000000"/>
                </a:solidFill>
              </a:rPr>
              <a:t>n</a:t>
            </a:r>
            <a:r>
              <a:rPr lang="en-GB" altLang="en-US" sz="2200">
                <a:solidFill>
                  <a:srgbClr val="000000"/>
                </a:solidFill>
              </a:rPr>
              <a:t> simulated neurons, each of which is connected to all input neurons (fully connected feed-forward)</a:t>
            </a:r>
            <a:r>
              <a:rPr lang="ar-SA" altLang="en-US" sz="2200">
                <a:solidFill>
                  <a:srgbClr val="000000"/>
                </a:solidFill>
                <a:cs typeface="Arial" pitchFamily="34" charset="0"/>
              </a:rPr>
              <a:t>‏</a:t>
            </a:r>
            <a:endParaRPr lang="en-GB" altLang="en-US" sz="22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792163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991" tIns="46795" rIns="89991" bIns="46795"/>
          <a:lstStyle/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GB" altLang="en-US" sz="4000"/>
              <a:t>Place cell model</a:t>
            </a:r>
          </a:p>
        </p:txBody>
      </p:sp>
      <p:graphicFrame>
        <p:nvGraphicFramePr>
          <p:cNvPr id="62467" name="Object 3"/>
          <p:cNvGraphicFramePr>
            <a:graphicFrameLocks noChangeAspect="1"/>
          </p:cNvGraphicFramePr>
          <p:nvPr/>
        </p:nvGraphicFramePr>
        <p:xfrm>
          <a:off x="576263" y="5360988"/>
          <a:ext cx="2746375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7" r:id="rId4" imgW="4120560" imgH="1948680" progId="">
                  <p:embed/>
                </p:oleObj>
              </mc:Choice>
              <mc:Fallback>
                <p:oleObj r:id="rId4" imgW="4120560" imgH="194868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263" y="5360988"/>
                        <a:ext cx="2746375" cy="12985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2879725"/>
            <a:ext cx="2411413" cy="233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246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75" y="1020763"/>
            <a:ext cx="1712913" cy="178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2470" name="Text Box 6"/>
          <p:cNvSpPr txBox="1">
            <a:spLocks noChangeArrowheads="1"/>
          </p:cNvSpPr>
          <p:nvPr/>
        </p:nvSpPr>
        <p:spPr bwMode="auto">
          <a:xfrm>
            <a:off x="3779838" y="900113"/>
            <a:ext cx="5219700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41313"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1363" indent="-284163"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Wingdings" pitchFamily="2" charset="2"/>
              <a:buChar char=""/>
            </a:pPr>
            <a:r>
              <a:rPr lang="en-GB" altLang="en-US" sz="2200">
                <a:solidFill>
                  <a:srgbClr val="000000"/>
                </a:solidFill>
              </a:rPr>
              <a:t>Use neuronal network to model formation of place cells</a:t>
            </a:r>
          </a:p>
          <a:p>
            <a:pPr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Wingdings" pitchFamily="2" charset="2"/>
              <a:buChar char=""/>
            </a:pPr>
            <a:r>
              <a:rPr lang="en-GB" altLang="en-US" sz="2200">
                <a:solidFill>
                  <a:srgbClr val="000000"/>
                </a:solidFill>
              </a:rPr>
              <a:t>Input layer for allothetic sensory input depending on position in simulated world</a:t>
            </a:r>
          </a:p>
          <a:p>
            <a:pPr lvl="1">
              <a:lnSpc>
                <a:spcPct val="93000"/>
              </a:lnSpc>
              <a:spcBef>
                <a:spcPts val="700"/>
              </a:spcBef>
              <a:buClr>
                <a:srgbClr val="000000"/>
              </a:buClr>
              <a:buSzPct val="70000"/>
              <a:buFont typeface="Wingdings" pitchFamily="2" charset="2"/>
              <a:buChar char=""/>
            </a:pPr>
            <a:r>
              <a:rPr lang="en-GB" altLang="en-US" sz="2200">
                <a:solidFill>
                  <a:srgbClr val="000000"/>
                </a:solidFill>
              </a:rPr>
              <a:t>4 Visual cues (landmarks)</a:t>
            </a:r>
            <a:r>
              <a:rPr lang="ar-SA" altLang="en-US" sz="2200">
                <a:solidFill>
                  <a:srgbClr val="000000"/>
                </a:solidFill>
                <a:cs typeface="Arial" pitchFamily="34" charset="0"/>
              </a:rPr>
              <a:t>‏</a:t>
            </a:r>
            <a:endParaRPr lang="en-GB" altLang="en-US" sz="2200">
              <a:solidFill>
                <a:srgbClr val="000000"/>
              </a:solidFill>
            </a:endParaRPr>
          </a:p>
          <a:p>
            <a:pPr lvl="1">
              <a:lnSpc>
                <a:spcPct val="93000"/>
              </a:lnSpc>
              <a:spcBef>
                <a:spcPts val="700"/>
              </a:spcBef>
              <a:buClr>
                <a:srgbClr val="000000"/>
              </a:buClr>
              <a:buSzPct val="70000"/>
              <a:buFont typeface="Wingdings" pitchFamily="2" charset="2"/>
              <a:buChar char=""/>
            </a:pPr>
            <a:r>
              <a:rPr lang="en-GB" altLang="en-US" sz="2200">
                <a:solidFill>
                  <a:srgbClr val="000000"/>
                </a:solidFill>
              </a:rPr>
              <a:t>4 Olfactory cues (environmental)</a:t>
            </a:r>
            <a:r>
              <a:rPr lang="ar-SA" altLang="en-US" sz="2200">
                <a:solidFill>
                  <a:srgbClr val="000000"/>
                </a:solidFill>
                <a:cs typeface="Arial" pitchFamily="34" charset="0"/>
              </a:rPr>
              <a:t>‏</a:t>
            </a:r>
            <a:endParaRPr lang="en-GB" altLang="en-US" sz="2200">
              <a:solidFill>
                <a:srgbClr val="000000"/>
              </a:solidFill>
            </a:endParaRPr>
          </a:p>
          <a:p>
            <a:pPr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Wingdings" pitchFamily="2" charset="2"/>
              <a:buChar char=""/>
            </a:pPr>
            <a:r>
              <a:rPr lang="en-GB" altLang="en-US" sz="2200">
                <a:solidFill>
                  <a:srgbClr val="000000"/>
                </a:solidFill>
              </a:rPr>
              <a:t>Output layer, </a:t>
            </a:r>
            <a:r>
              <a:rPr lang="en-GB" altLang="en-US" sz="2200" i="1">
                <a:solidFill>
                  <a:srgbClr val="000000"/>
                </a:solidFill>
              </a:rPr>
              <a:t>nxn</a:t>
            </a:r>
            <a:r>
              <a:rPr lang="en-GB" altLang="en-US" sz="2200">
                <a:solidFill>
                  <a:srgbClr val="000000"/>
                </a:solidFill>
              </a:rPr>
              <a:t> simulated neurons, each of which is connected to all input neurons (fully connected feed-forward)</a:t>
            </a:r>
            <a:r>
              <a:rPr lang="ar-SA" altLang="en-US" sz="2200">
                <a:solidFill>
                  <a:srgbClr val="000000"/>
                </a:solidFill>
                <a:cs typeface="Arial" pitchFamily="34" charset="0"/>
              </a:rPr>
              <a:t>‏</a:t>
            </a:r>
            <a:endParaRPr lang="en-GB" altLang="en-US" sz="2200">
              <a:solidFill>
                <a:srgbClr val="000000"/>
              </a:solidFill>
            </a:endParaRPr>
          </a:p>
          <a:p>
            <a:pPr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Wingdings" pitchFamily="2" charset="2"/>
              <a:buChar char=""/>
            </a:pPr>
            <a:r>
              <a:rPr lang="en-GB" altLang="en-US" sz="2200">
                <a:solidFill>
                  <a:srgbClr val="000000"/>
                </a:solidFill>
              </a:rPr>
              <a:t>After learning =&gt; formation of place fields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792163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991" tIns="46795" rIns="89991" bIns="46795"/>
          <a:lstStyle/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GB" altLang="en-US" sz="4000"/>
              <a:t>Place cell model</a:t>
            </a:r>
          </a:p>
        </p:txBody>
      </p:sp>
      <p:graphicFrame>
        <p:nvGraphicFramePr>
          <p:cNvPr id="64515" name="Object 3"/>
          <p:cNvGraphicFramePr>
            <a:graphicFrameLocks noChangeAspect="1"/>
          </p:cNvGraphicFramePr>
          <p:nvPr/>
        </p:nvGraphicFramePr>
        <p:xfrm>
          <a:off x="576263" y="5360988"/>
          <a:ext cx="2746375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5" r:id="rId4" imgW="4120560" imgH="1948680" progId="">
                  <p:embed/>
                </p:oleObj>
              </mc:Choice>
              <mc:Fallback>
                <p:oleObj r:id="rId4" imgW="4120560" imgH="194868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263" y="5360988"/>
                        <a:ext cx="2746375" cy="12985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451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2879725"/>
            <a:ext cx="2411413" cy="233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451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75" y="1020763"/>
            <a:ext cx="1712913" cy="178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4518" name="Text Box 6"/>
          <p:cNvSpPr txBox="1">
            <a:spLocks noChangeArrowheads="1"/>
          </p:cNvSpPr>
          <p:nvPr/>
        </p:nvSpPr>
        <p:spPr bwMode="auto">
          <a:xfrm>
            <a:off x="3779838" y="900113"/>
            <a:ext cx="5219700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41313"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1363" indent="-284163"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Wingdings" pitchFamily="2" charset="2"/>
              <a:buChar char=""/>
            </a:pPr>
            <a:r>
              <a:rPr lang="en-GB" altLang="en-US" sz="2200">
                <a:solidFill>
                  <a:srgbClr val="000000"/>
                </a:solidFill>
              </a:rPr>
              <a:t>Use neuronal network to model formation of place cells</a:t>
            </a:r>
          </a:p>
          <a:p>
            <a:pPr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Wingdings" pitchFamily="2" charset="2"/>
              <a:buChar char=""/>
            </a:pPr>
            <a:r>
              <a:rPr lang="en-GB" altLang="en-US" sz="2200">
                <a:solidFill>
                  <a:srgbClr val="000000"/>
                </a:solidFill>
              </a:rPr>
              <a:t>Input layer for allothetic sensory input depending on position in simulated world</a:t>
            </a:r>
          </a:p>
          <a:p>
            <a:pPr lvl="1">
              <a:lnSpc>
                <a:spcPct val="93000"/>
              </a:lnSpc>
              <a:spcBef>
                <a:spcPts val="700"/>
              </a:spcBef>
              <a:buClr>
                <a:srgbClr val="000000"/>
              </a:buClr>
              <a:buSzPct val="70000"/>
              <a:buFont typeface="Wingdings" pitchFamily="2" charset="2"/>
              <a:buChar char=""/>
            </a:pPr>
            <a:r>
              <a:rPr lang="en-GB" altLang="en-US" sz="2200">
                <a:solidFill>
                  <a:srgbClr val="000000"/>
                </a:solidFill>
              </a:rPr>
              <a:t>4 Visual cues (landmarks)</a:t>
            </a:r>
            <a:r>
              <a:rPr lang="ar-SA" altLang="en-US" sz="2200">
                <a:solidFill>
                  <a:srgbClr val="000000"/>
                </a:solidFill>
                <a:cs typeface="Arial" pitchFamily="34" charset="0"/>
              </a:rPr>
              <a:t>‏</a:t>
            </a:r>
            <a:endParaRPr lang="en-GB" altLang="en-US" sz="2200">
              <a:solidFill>
                <a:srgbClr val="000000"/>
              </a:solidFill>
            </a:endParaRPr>
          </a:p>
          <a:p>
            <a:pPr lvl="1">
              <a:lnSpc>
                <a:spcPct val="93000"/>
              </a:lnSpc>
              <a:spcBef>
                <a:spcPts val="700"/>
              </a:spcBef>
              <a:buClr>
                <a:srgbClr val="000000"/>
              </a:buClr>
              <a:buSzPct val="70000"/>
              <a:buFont typeface="Wingdings" pitchFamily="2" charset="2"/>
              <a:buChar char=""/>
            </a:pPr>
            <a:r>
              <a:rPr lang="en-GB" altLang="en-US" sz="2200">
                <a:solidFill>
                  <a:srgbClr val="000000"/>
                </a:solidFill>
              </a:rPr>
              <a:t>4 Olfactory cues (environmental)</a:t>
            </a:r>
            <a:r>
              <a:rPr lang="ar-SA" altLang="en-US" sz="2200">
                <a:solidFill>
                  <a:srgbClr val="000000"/>
                </a:solidFill>
                <a:cs typeface="Arial" pitchFamily="34" charset="0"/>
              </a:rPr>
              <a:t>‏</a:t>
            </a:r>
            <a:endParaRPr lang="en-GB" altLang="en-US" sz="2200">
              <a:solidFill>
                <a:srgbClr val="000000"/>
              </a:solidFill>
            </a:endParaRPr>
          </a:p>
          <a:p>
            <a:pPr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Wingdings" pitchFamily="2" charset="2"/>
              <a:buChar char=""/>
            </a:pPr>
            <a:r>
              <a:rPr lang="en-GB" altLang="en-US" sz="2200">
                <a:solidFill>
                  <a:srgbClr val="000000"/>
                </a:solidFill>
              </a:rPr>
              <a:t>Output layer, </a:t>
            </a:r>
            <a:r>
              <a:rPr lang="en-GB" altLang="en-US" sz="2200" i="1">
                <a:solidFill>
                  <a:srgbClr val="000000"/>
                </a:solidFill>
              </a:rPr>
              <a:t>nxn</a:t>
            </a:r>
            <a:r>
              <a:rPr lang="en-GB" altLang="en-US" sz="2200">
                <a:solidFill>
                  <a:srgbClr val="000000"/>
                </a:solidFill>
              </a:rPr>
              <a:t> simulated neurons, each of which is connected to all input neurons (fully connected feed-forward)</a:t>
            </a:r>
            <a:r>
              <a:rPr lang="ar-SA" altLang="en-US" sz="2200">
                <a:solidFill>
                  <a:srgbClr val="000000"/>
                </a:solidFill>
                <a:cs typeface="Arial" pitchFamily="34" charset="0"/>
              </a:rPr>
              <a:t>‏</a:t>
            </a:r>
            <a:endParaRPr lang="en-GB" altLang="en-US" sz="2200">
              <a:solidFill>
                <a:srgbClr val="000000"/>
              </a:solidFill>
            </a:endParaRPr>
          </a:p>
          <a:p>
            <a:pPr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Wingdings" pitchFamily="2" charset="2"/>
              <a:buChar char=""/>
            </a:pPr>
            <a:r>
              <a:rPr lang="en-GB" altLang="en-US" sz="2200">
                <a:solidFill>
                  <a:srgbClr val="000000"/>
                </a:solidFill>
              </a:rPr>
              <a:t>After learning =&gt; formation of place fields</a:t>
            </a:r>
          </a:p>
          <a:p>
            <a:pPr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Wingdings" pitchFamily="2" charset="2"/>
              <a:buChar char=""/>
            </a:pPr>
            <a:r>
              <a:rPr lang="en-GB" altLang="en-US" sz="2200">
                <a:solidFill>
                  <a:srgbClr val="000000"/>
                </a:solidFill>
              </a:rPr>
              <a:t>The know-how is in the change of the connection weights W ...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09550"/>
            <a:ext cx="9144000" cy="563563"/>
          </a:xfrm>
        </p:spPr>
        <p:txBody>
          <a:bodyPr/>
          <a:lstStyle/>
          <a:p>
            <a:r>
              <a:rPr lang="en-US" altLang="en-US" sz="4000">
                <a:solidFill>
                  <a:schemeClr val="tx1"/>
                </a:solidFill>
              </a:rPr>
              <a:t>Vector quantization (VQ)</a:t>
            </a:r>
          </a:p>
        </p:txBody>
      </p:sp>
      <p:sp>
        <p:nvSpPr>
          <p:cNvPr id="66563" name="Text Box 3"/>
          <p:cNvSpPr txBox="1">
            <a:spLocks noChangeArrowheads="1"/>
          </p:cNvSpPr>
          <p:nvPr/>
        </p:nvSpPr>
        <p:spPr bwMode="auto">
          <a:xfrm>
            <a:off x="441325" y="1281113"/>
            <a:ext cx="8397875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000"/>
              <a:t>Signal approximation method that forms an approximation to the probability density function </a:t>
            </a:r>
            <a:r>
              <a:rPr lang="en-US" altLang="en-US" sz="2000" b="1"/>
              <a:t>p(x)</a:t>
            </a:r>
            <a:r>
              <a:rPr lang="en-US" altLang="en-US" sz="2000" b="1" i="1"/>
              <a:t> </a:t>
            </a:r>
            <a:r>
              <a:rPr lang="en-US" altLang="en-US" sz="2000"/>
              <a:t>of stochastic variable </a:t>
            </a:r>
            <a:r>
              <a:rPr lang="en-US" altLang="en-US" sz="2000" b="1"/>
              <a:t>x</a:t>
            </a:r>
            <a:r>
              <a:rPr lang="en-US" altLang="en-US" sz="2000" b="1" i="1"/>
              <a:t> </a:t>
            </a:r>
            <a:r>
              <a:rPr lang="en-US" altLang="en-US" sz="2000"/>
              <a:t>using a finite number of so-called </a:t>
            </a:r>
            <a:r>
              <a:rPr lang="en-US" altLang="en-US" sz="2000" i="1"/>
              <a:t>codebook vectors (reference vectors)</a:t>
            </a:r>
            <a:r>
              <a:rPr lang="en-US" altLang="en-US" sz="2000" b="1" i="1"/>
              <a:t>  </a:t>
            </a:r>
            <a:r>
              <a:rPr lang="en-US" altLang="en-US" sz="2000" b="1"/>
              <a:t>w</a:t>
            </a:r>
            <a:r>
              <a:rPr lang="en-US" altLang="en-US" sz="2000" b="1" baseline="-25000"/>
              <a:t>i</a:t>
            </a:r>
            <a:r>
              <a:rPr lang="en-US" altLang="en-US" sz="2000" b="1"/>
              <a:t>, </a:t>
            </a:r>
            <a:r>
              <a:rPr lang="en-US" altLang="en-US" sz="2000"/>
              <a:t>i=1, 2,…,k.</a:t>
            </a:r>
            <a:endParaRPr lang="en-US" altLang="en-US" sz="2000" baseline="-25000"/>
          </a:p>
        </p:txBody>
      </p:sp>
      <p:pic>
        <p:nvPicPr>
          <p:cNvPr id="665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738" y="2971800"/>
            <a:ext cx="3878262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565" name="Text Box 5"/>
          <p:cNvSpPr txBox="1">
            <a:spLocks noChangeArrowheads="1"/>
          </p:cNvSpPr>
          <p:nvPr/>
        </p:nvSpPr>
        <p:spPr bwMode="auto">
          <a:xfrm>
            <a:off x="533400" y="2946400"/>
            <a:ext cx="434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000"/>
              <a:t>Finding closest reference vector </a:t>
            </a:r>
            <a:r>
              <a:rPr lang="en-US" altLang="en-US" sz="2000" b="1"/>
              <a:t>w</a:t>
            </a:r>
            <a:r>
              <a:rPr lang="en-US" altLang="en-US" sz="2000" b="1" baseline="-25000"/>
              <a:t>c</a:t>
            </a:r>
            <a:r>
              <a:rPr lang="en-US" altLang="en-US" sz="2000"/>
              <a:t>:</a:t>
            </a:r>
          </a:p>
        </p:txBody>
      </p:sp>
      <p:sp>
        <p:nvSpPr>
          <p:cNvPr id="66566" name="Text Box 6"/>
          <p:cNvSpPr txBox="1">
            <a:spLocks noChangeArrowheads="1"/>
          </p:cNvSpPr>
          <p:nvPr/>
        </p:nvSpPr>
        <p:spPr bwMode="auto">
          <a:xfrm>
            <a:off x="593725" y="3565525"/>
            <a:ext cx="365601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/>
              <a:t>c = arg min</a:t>
            </a:r>
            <a:r>
              <a:rPr lang="en-US" altLang="en-US" sz="2000" baseline="-25000"/>
              <a:t>i</a:t>
            </a:r>
            <a:r>
              <a:rPr lang="en-US" altLang="en-US" sz="2000"/>
              <a:t> {||</a:t>
            </a:r>
            <a:r>
              <a:rPr lang="en-US" altLang="en-US" sz="2000" b="1"/>
              <a:t>x</a:t>
            </a:r>
            <a:r>
              <a:rPr lang="en-US" altLang="en-US" sz="2000"/>
              <a:t>-</a:t>
            </a:r>
            <a:r>
              <a:rPr lang="en-US" altLang="en-US" sz="2000" b="1"/>
              <a:t>w</a:t>
            </a:r>
            <a:r>
              <a:rPr lang="en-US" altLang="en-US" sz="2000" b="1" baseline="-25000"/>
              <a:t>i</a:t>
            </a:r>
            <a:r>
              <a:rPr lang="en-US" altLang="en-US" sz="2000"/>
              <a:t>||},</a:t>
            </a:r>
          </a:p>
          <a:p>
            <a:endParaRPr lang="en-US" altLang="en-US" sz="2000"/>
          </a:p>
          <a:p>
            <a:r>
              <a:rPr lang="en-US" altLang="en-US" sz="2000"/>
              <a:t>where, ||</a:t>
            </a:r>
            <a:r>
              <a:rPr lang="en-US" altLang="en-US" sz="2000" b="1"/>
              <a:t>x</a:t>
            </a:r>
            <a:r>
              <a:rPr lang="en-US" altLang="en-US" sz="2000"/>
              <a:t>-</a:t>
            </a:r>
            <a:r>
              <a:rPr lang="en-US" altLang="en-US" sz="2000" b="1"/>
              <a:t>w</a:t>
            </a:r>
            <a:r>
              <a:rPr lang="en-US" altLang="en-US" sz="2000" b="1" baseline="-25000"/>
              <a:t>i</a:t>
            </a:r>
            <a:r>
              <a:rPr lang="en-US" altLang="en-US" sz="2000"/>
              <a:t>|| - Euclidian norm</a:t>
            </a:r>
          </a:p>
        </p:txBody>
      </p:sp>
      <p:sp>
        <p:nvSpPr>
          <p:cNvPr id="66567" name="Line 7"/>
          <p:cNvSpPr>
            <a:spLocks noChangeShapeType="1"/>
          </p:cNvSpPr>
          <p:nvPr/>
        </p:nvSpPr>
        <p:spPr bwMode="auto">
          <a:xfrm flipV="1">
            <a:off x="3886200" y="3886200"/>
            <a:ext cx="18288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68" name="Text Box 8"/>
          <p:cNvSpPr txBox="1">
            <a:spLocks noChangeArrowheads="1"/>
          </p:cNvSpPr>
          <p:nvPr/>
        </p:nvSpPr>
        <p:spPr bwMode="auto">
          <a:xfrm>
            <a:off x="1447800" y="5192713"/>
            <a:ext cx="2492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/>
              <a:t>Reference vector </a:t>
            </a:r>
            <a:r>
              <a:rPr lang="en-US" altLang="en-US" sz="2000" b="1"/>
              <a:t>w</a:t>
            </a:r>
            <a:r>
              <a:rPr lang="en-US" altLang="en-US" sz="2000" b="1" baseline="-25000"/>
              <a:t>i</a:t>
            </a:r>
            <a:r>
              <a:rPr lang="en-US" altLang="en-US"/>
              <a:t> </a:t>
            </a:r>
          </a:p>
        </p:txBody>
      </p:sp>
      <p:sp>
        <p:nvSpPr>
          <p:cNvPr id="66569" name="Text Box 9"/>
          <p:cNvSpPr txBox="1">
            <a:spLocks noChangeArrowheads="1"/>
          </p:cNvSpPr>
          <p:nvPr/>
        </p:nvSpPr>
        <p:spPr bwMode="auto">
          <a:xfrm>
            <a:off x="2133600" y="6019800"/>
            <a:ext cx="15319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i="1"/>
              <a:t>Voronoi</a:t>
            </a:r>
            <a:r>
              <a:rPr lang="en-US" altLang="en-US" sz="2000"/>
              <a:t> set</a:t>
            </a:r>
            <a:r>
              <a:rPr lang="en-US" altLang="en-US"/>
              <a:t> </a:t>
            </a:r>
          </a:p>
        </p:txBody>
      </p:sp>
      <p:sp>
        <p:nvSpPr>
          <p:cNvPr id="66570" name="Line 10"/>
          <p:cNvSpPr>
            <a:spLocks noChangeShapeType="1"/>
          </p:cNvSpPr>
          <p:nvPr/>
        </p:nvSpPr>
        <p:spPr bwMode="auto">
          <a:xfrm flipV="1">
            <a:off x="3733800" y="4343400"/>
            <a:ext cx="2209800" cy="190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193675" y="327025"/>
            <a:ext cx="5030788" cy="652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39" tIns="42452" rIns="81639" bIns="42452">
            <a:spAutoFit/>
          </a:bodyPr>
          <a:lstStyle>
            <a:lvl1pPr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392113" indent="-196850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587375" indent="-195263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782638" indent="-195263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979488" indent="-196850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GB" altLang="en-US" sz="4000" i="1">
                <a:solidFill>
                  <a:srgbClr val="000099"/>
                </a:solidFill>
              </a:rPr>
              <a:t>Overview</a:t>
            </a:r>
          </a:p>
        </p:txBody>
      </p:sp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334963" y="1633538"/>
            <a:ext cx="8412162" cy="419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39" tIns="42452" rIns="81639" bIns="42452">
            <a:spAutoFit/>
          </a:bodyPr>
          <a:lstStyle>
            <a:lvl1pPr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392113" indent="-196850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587375" indent="-195263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782638" indent="-195263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979488" indent="-196850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hangingPunct="0">
              <a:lnSpc>
                <a:spcPct val="93000"/>
              </a:lnSpc>
              <a:buClr>
                <a:srgbClr val="000000"/>
              </a:buClr>
              <a:buSzPct val="52000"/>
              <a:buFont typeface="Wingdings" pitchFamily="2" charset="2"/>
              <a:buBlip>
                <a:blip r:embed="rId3"/>
              </a:buBlip>
            </a:pPr>
            <a:r>
              <a:rPr lang="en-GB" altLang="en-US" i="1">
                <a:solidFill>
                  <a:srgbClr val="000099"/>
                </a:solidFill>
              </a:rPr>
              <a:t> </a:t>
            </a:r>
            <a:r>
              <a:rPr lang="en-GB" altLang="en-US" sz="2200" i="1">
                <a:solidFill>
                  <a:srgbClr val="000099"/>
                </a:solidFill>
              </a:rPr>
              <a:t> </a:t>
            </a:r>
            <a:r>
              <a:rPr lang="en-GB" altLang="en-US" sz="2900" i="1">
                <a:solidFill>
                  <a:srgbClr val="000099"/>
                </a:solidFill>
              </a:rPr>
              <a:t>A few words about Maps</a:t>
            </a:r>
          </a:p>
          <a:p>
            <a:pPr hangingPunct="0">
              <a:lnSpc>
                <a:spcPct val="93000"/>
              </a:lnSpc>
              <a:buClr>
                <a:srgbClr val="000000"/>
              </a:buClr>
              <a:buSzPct val="33000"/>
              <a:buFont typeface="Wingdings" pitchFamily="2" charset="2"/>
              <a:buNone/>
            </a:pPr>
            <a:r>
              <a:rPr lang="en-GB" altLang="en-US" sz="2900" i="1">
                <a:solidFill>
                  <a:srgbClr val="000099"/>
                </a:solidFill>
              </a:rPr>
              <a:t> </a:t>
            </a:r>
          </a:p>
          <a:p>
            <a:pPr hangingPunct="0">
              <a:lnSpc>
                <a:spcPct val="93000"/>
              </a:lnSpc>
              <a:buClr>
                <a:srgbClr val="000000"/>
              </a:buClr>
              <a:buSzPct val="33000"/>
              <a:buFont typeface="Wingdings" pitchFamily="2" charset="2"/>
              <a:buBlip>
                <a:blip r:embed="rId3"/>
              </a:buBlip>
            </a:pPr>
            <a:r>
              <a:rPr lang="en-GB" altLang="en-US" sz="2900" i="1">
                <a:solidFill>
                  <a:srgbClr val="000099"/>
                </a:solidFill>
              </a:rPr>
              <a:t> Cortical Maps: Development and (Re-)Structuring</a:t>
            </a:r>
          </a:p>
          <a:p>
            <a:pPr hangingPunct="0">
              <a:lnSpc>
                <a:spcPct val="93000"/>
              </a:lnSpc>
              <a:buClr>
                <a:srgbClr val="000000"/>
              </a:buClr>
              <a:buSzPct val="33000"/>
              <a:buFont typeface="Wingdings" pitchFamily="2" charset="2"/>
              <a:buBlip>
                <a:blip r:embed="rId3"/>
              </a:buBlip>
            </a:pPr>
            <a:endParaRPr lang="en-GB" altLang="en-US" sz="2900" i="1">
              <a:solidFill>
                <a:srgbClr val="000099"/>
              </a:solidFill>
            </a:endParaRPr>
          </a:p>
          <a:p>
            <a:pPr hangingPunct="0">
              <a:lnSpc>
                <a:spcPct val="93000"/>
              </a:lnSpc>
              <a:buClr>
                <a:srgbClr val="000000"/>
              </a:buClr>
              <a:buSzPct val="33000"/>
              <a:buFont typeface="Wingdings" pitchFamily="2" charset="2"/>
              <a:buBlip>
                <a:blip r:embed="rId3"/>
              </a:buBlip>
            </a:pPr>
            <a:r>
              <a:rPr lang="en-GB" altLang="en-US" sz="2900" i="1">
                <a:solidFill>
                  <a:srgbClr val="000099"/>
                </a:solidFill>
              </a:rPr>
              <a:t> Place fields</a:t>
            </a:r>
          </a:p>
          <a:p>
            <a:pPr hangingPunct="0">
              <a:lnSpc>
                <a:spcPct val="93000"/>
              </a:lnSpc>
              <a:buClr>
                <a:srgbClr val="000000"/>
              </a:buClr>
              <a:buSzPct val="33000"/>
              <a:buFont typeface="Wingdings" pitchFamily="2" charset="2"/>
              <a:buNone/>
            </a:pPr>
            <a:endParaRPr lang="en-GB" altLang="en-US" sz="2900" i="1">
              <a:solidFill>
                <a:srgbClr val="000099"/>
              </a:solidFill>
            </a:endParaRPr>
          </a:p>
          <a:p>
            <a:pPr hangingPunct="0">
              <a:lnSpc>
                <a:spcPct val="93000"/>
              </a:lnSpc>
              <a:buClr>
                <a:srgbClr val="000000"/>
              </a:buClr>
              <a:buSzPct val="33000"/>
              <a:buFont typeface="Wingdings" pitchFamily="2" charset="2"/>
              <a:buBlip>
                <a:blip r:embed="rId3"/>
              </a:buBlip>
            </a:pPr>
            <a:r>
              <a:rPr lang="en-GB" altLang="en-US" sz="2900" i="1">
                <a:solidFill>
                  <a:srgbClr val="000099"/>
                </a:solidFill>
              </a:rPr>
              <a:t> Visual maps</a:t>
            </a:r>
          </a:p>
          <a:p>
            <a:pPr hangingPunct="0">
              <a:lnSpc>
                <a:spcPct val="93000"/>
              </a:lnSpc>
              <a:buClr>
                <a:srgbClr val="000000"/>
              </a:buClr>
              <a:buSzPct val="33000"/>
              <a:buFont typeface="Wingdings" pitchFamily="2" charset="2"/>
              <a:buNone/>
            </a:pPr>
            <a:endParaRPr lang="en-GB" altLang="en-US" sz="2900" i="1">
              <a:solidFill>
                <a:srgbClr val="000099"/>
              </a:solidFill>
            </a:endParaRPr>
          </a:p>
          <a:p>
            <a:pPr hangingPunct="0">
              <a:lnSpc>
                <a:spcPct val="93000"/>
              </a:lnSpc>
              <a:buClr>
                <a:srgbClr val="000000"/>
              </a:buClr>
              <a:buSzPct val="33000"/>
              <a:buFont typeface="Wingdings" pitchFamily="2" charset="2"/>
              <a:buBlip>
                <a:blip r:embed="rId3"/>
              </a:buBlip>
            </a:pPr>
            <a:r>
              <a:rPr lang="en-GB" altLang="en-US" sz="2900" i="1">
                <a:solidFill>
                  <a:srgbClr val="000099"/>
                </a:solidFill>
              </a:rPr>
              <a:t> Auditory maps</a:t>
            </a:r>
          </a:p>
          <a:p>
            <a:pPr hangingPunct="0">
              <a:lnSpc>
                <a:spcPct val="93000"/>
              </a:lnSpc>
              <a:buClr>
                <a:srgbClr val="000000"/>
              </a:buClr>
              <a:buSzPct val="33000"/>
              <a:buFont typeface="Wingdings" pitchFamily="2" charset="2"/>
              <a:buNone/>
            </a:pPr>
            <a:endParaRPr lang="en-GB" altLang="en-US" sz="2900" i="1">
              <a:solidFill>
                <a:srgbClr val="000099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09550"/>
            <a:ext cx="9144000" cy="563563"/>
          </a:xfrm>
        </p:spPr>
        <p:txBody>
          <a:bodyPr/>
          <a:lstStyle/>
          <a:p>
            <a:r>
              <a:rPr lang="en-US" altLang="en-US" sz="4000">
                <a:solidFill>
                  <a:schemeClr val="tx1"/>
                </a:solidFill>
              </a:rPr>
              <a:t>VQ: Optimization</a:t>
            </a:r>
          </a:p>
        </p:txBody>
      </p:sp>
      <p:sp>
        <p:nvSpPr>
          <p:cNvPr id="67587" name="Text Box 3"/>
          <p:cNvSpPr txBox="1">
            <a:spLocks noChangeArrowheads="1"/>
          </p:cNvSpPr>
          <p:nvPr/>
        </p:nvSpPr>
        <p:spPr bwMode="auto">
          <a:xfrm>
            <a:off x="285750" y="1012825"/>
            <a:ext cx="8397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000"/>
              <a:t>Average expected square of </a:t>
            </a:r>
            <a:r>
              <a:rPr lang="en-US" altLang="en-US" sz="2000" i="1"/>
              <a:t>quantization error</a:t>
            </a:r>
            <a:r>
              <a:rPr lang="en-US" altLang="en-US" sz="2000"/>
              <a:t>:</a:t>
            </a:r>
            <a:endParaRPr lang="en-US" altLang="en-US" sz="2000" baseline="-25000"/>
          </a:p>
        </p:txBody>
      </p:sp>
      <p:grpSp>
        <p:nvGrpSpPr>
          <p:cNvPr id="67588" name="Group 4"/>
          <p:cNvGrpSpPr>
            <a:grpSpLocks/>
          </p:cNvGrpSpPr>
          <p:nvPr/>
        </p:nvGrpSpPr>
        <p:grpSpPr bwMode="auto">
          <a:xfrm>
            <a:off x="762000" y="1431925"/>
            <a:ext cx="2692400" cy="815975"/>
            <a:chOff x="576" y="2702"/>
            <a:chExt cx="1696" cy="514"/>
          </a:xfrm>
        </p:grpSpPr>
        <p:sp>
          <p:nvSpPr>
            <p:cNvPr id="67589" name="Text Box 5"/>
            <p:cNvSpPr txBox="1">
              <a:spLocks noChangeArrowheads="1"/>
            </p:cNvSpPr>
            <p:nvPr/>
          </p:nvSpPr>
          <p:spPr bwMode="auto">
            <a:xfrm>
              <a:off x="576" y="2702"/>
              <a:ext cx="169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E =</a:t>
              </a:r>
              <a:r>
                <a:rPr lang="en-US" altLang="en-US" sz="3600"/>
                <a:t> </a:t>
              </a:r>
              <a:r>
                <a:rPr lang="en-US" altLang="en-US" sz="2400"/>
                <a:t>||</a:t>
              </a:r>
              <a:r>
                <a:rPr lang="en-US" altLang="en-US" sz="2400" b="1"/>
                <a:t>x</a:t>
              </a:r>
              <a:r>
                <a:rPr lang="en-US" altLang="en-US" sz="2400"/>
                <a:t>-</a:t>
              </a:r>
              <a:r>
                <a:rPr lang="en-US" altLang="en-US" sz="2400" b="1"/>
                <a:t>w</a:t>
              </a:r>
              <a:r>
                <a:rPr lang="en-US" altLang="en-US" sz="2400" b="1" baseline="-25000"/>
                <a:t>c</a:t>
              </a:r>
              <a:r>
                <a:rPr lang="en-US" altLang="en-US" sz="2400"/>
                <a:t>||</a:t>
              </a:r>
              <a:r>
                <a:rPr lang="en-US" altLang="en-US" sz="2400" baseline="30000"/>
                <a:t>2</a:t>
              </a:r>
              <a:r>
                <a:rPr lang="en-US" altLang="en-US" sz="2400"/>
                <a:t>p(</a:t>
              </a:r>
              <a:r>
                <a:rPr lang="en-US" altLang="en-US" sz="2400" b="1"/>
                <a:t>x</a:t>
              </a:r>
              <a:r>
                <a:rPr lang="en-US" altLang="en-US" sz="2400"/>
                <a:t>)dx</a:t>
              </a:r>
            </a:p>
          </p:txBody>
        </p:sp>
        <p:sp>
          <p:nvSpPr>
            <p:cNvPr id="67590" name="Text Box 6"/>
            <p:cNvSpPr txBox="1">
              <a:spLocks noChangeArrowheads="1"/>
            </p:cNvSpPr>
            <p:nvPr/>
          </p:nvSpPr>
          <p:spPr bwMode="auto">
            <a:xfrm>
              <a:off x="864" y="2736"/>
              <a:ext cx="212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4400"/>
                <a:t>∫</a:t>
              </a:r>
            </a:p>
          </p:txBody>
        </p:sp>
      </p:grpSp>
      <p:sp>
        <p:nvSpPr>
          <p:cNvPr id="67591" name="Text Box 7"/>
          <p:cNvSpPr txBox="1">
            <a:spLocks noChangeArrowheads="1"/>
          </p:cNvSpPr>
          <p:nvPr/>
        </p:nvSpPr>
        <p:spPr bwMode="auto">
          <a:xfrm>
            <a:off x="274638" y="2455863"/>
            <a:ext cx="85439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000000"/>
              </a:buClr>
              <a:buSzPct val="100000"/>
              <a:buFont typeface="Arial" pitchFamily="34" charset="0"/>
              <a:buNone/>
            </a:pPr>
            <a:r>
              <a:rPr lang="de-DE" altLang="en-US" sz="2000"/>
              <a:t>For every x, with occurrance probability given via p(x), we calculate the error how good some w</a:t>
            </a:r>
            <a:r>
              <a:rPr lang="de-DE" altLang="en-US" sz="2000" baseline="-25000"/>
              <a:t>c</a:t>
            </a:r>
            <a:r>
              <a:rPr lang="de-DE" altLang="en-US" sz="2000"/>
              <a:t> would approximate x and then integrate over all x to get the total error.</a:t>
            </a:r>
          </a:p>
        </p:txBody>
      </p:sp>
      <p:grpSp>
        <p:nvGrpSpPr>
          <p:cNvPr id="67592" name="Group 8"/>
          <p:cNvGrpSpPr>
            <a:grpSpLocks/>
          </p:cNvGrpSpPr>
          <p:nvPr/>
        </p:nvGrpSpPr>
        <p:grpSpPr bwMode="auto">
          <a:xfrm>
            <a:off x="508000" y="3733800"/>
            <a:ext cx="8636000" cy="2012950"/>
            <a:chOff x="229" y="2352"/>
            <a:chExt cx="5440" cy="1268"/>
          </a:xfrm>
        </p:grpSpPr>
        <p:sp>
          <p:nvSpPr>
            <p:cNvPr id="67593" name="Text Box 9"/>
            <p:cNvSpPr txBox="1">
              <a:spLocks noChangeArrowheads="1"/>
            </p:cNvSpPr>
            <p:nvPr/>
          </p:nvSpPr>
          <p:spPr bwMode="auto">
            <a:xfrm>
              <a:off x="240" y="2352"/>
              <a:ext cx="529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2000"/>
                <a:t>Gradient descent method:</a:t>
              </a:r>
              <a:endParaRPr lang="en-US" altLang="en-US" sz="2000" baseline="-25000"/>
            </a:p>
          </p:txBody>
        </p:sp>
        <p:grpSp>
          <p:nvGrpSpPr>
            <p:cNvPr id="67594" name="Group 10"/>
            <p:cNvGrpSpPr>
              <a:grpSpLocks/>
            </p:cNvGrpSpPr>
            <p:nvPr/>
          </p:nvGrpSpPr>
          <p:grpSpPr bwMode="auto">
            <a:xfrm>
              <a:off x="462" y="2592"/>
              <a:ext cx="5207" cy="601"/>
              <a:chOff x="2186" y="1170"/>
              <a:chExt cx="5207" cy="601"/>
            </a:xfrm>
          </p:grpSpPr>
          <p:sp>
            <p:nvSpPr>
              <p:cNvPr id="67595" name="Text Box 11"/>
              <p:cNvSpPr txBox="1">
                <a:spLocks noChangeArrowheads="1"/>
              </p:cNvSpPr>
              <p:nvPr/>
            </p:nvSpPr>
            <p:spPr bwMode="auto">
              <a:xfrm>
                <a:off x="2629" y="1302"/>
                <a:ext cx="4764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GB" altLang="en-US" sz="2400"/>
                  <a:t>= </a:t>
                </a:r>
                <a:r>
                  <a:rPr lang="en-GB" altLang="en-US" sz="3000">
                    <a:latin typeface="Symbol" pitchFamily="18" charset="2"/>
                  </a:rPr>
                  <a:t>a </a:t>
                </a:r>
                <a:r>
                  <a:rPr lang="en-GB" altLang="en-US" sz="2400">
                    <a:latin typeface="Symbol" pitchFamily="18" charset="2"/>
                  </a:rPr>
                  <a:t>d</a:t>
                </a:r>
                <a:r>
                  <a:rPr lang="en-GB" altLang="en-US" sz="2400" baseline="-25000"/>
                  <a:t>ci</a:t>
                </a:r>
                <a:r>
                  <a:rPr lang="en-GB" altLang="en-US" sz="2400"/>
                  <a:t> (</a:t>
                </a:r>
                <a:r>
                  <a:rPr lang="en-GB" altLang="en-US" sz="2400" b="1"/>
                  <a:t>x</a:t>
                </a:r>
                <a:r>
                  <a:rPr lang="en-GB" altLang="en-US" sz="2400"/>
                  <a:t>-</a:t>
                </a:r>
                <a:r>
                  <a:rPr lang="en-GB" altLang="en-US" sz="2400" b="1"/>
                  <a:t>w</a:t>
                </a:r>
                <a:r>
                  <a:rPr lang="en-GB" altLang="en-US" sz="2400" b="1" baseline="-25000"/>
                  <a:t>i</a:t>
                </a:r>
                <a:r>
                  <a:rPr lang="en-GB" altLang="en-US" sz="2400"/>
                  <a:t>),    </a:t>
                </a:r>
                <a:r>
                  <a:rPr lang="en-GB" altLang="en-US" sz="2400">
                    <a:latin typeface="Symbol" pitchFamily="18" charset="2"/>
                  </a:rPr>
                  <a:t>d</a:t>
                </a:r>
                <a:r>
                  <a:rPr lang="en-GB" altLang="en-US" sz="2800" baseline="-25000"/>
                  <a:t>ci </a:t>
                </a:r>
                <a:r>
                  <a:rPr lang="en-GB" altLang="en-US" sz="2000"/>
                  <a:t>– Kronecker delta (=1 for c=i, 0 otherwise)</a:t>
                </a:r>
                <a:r>
                  <a:rPr lang="en-GB" altLang="en-US" sz="2800"/>
                  <a:t> </a:t>
                </a:r>
                <a:endParaRPr lang="en-GB" altLang="en-US" sz="2800" baseline="-25000"/>
              </a:p>
            </p:txBody>
          </p:sp>
          <p:sp>
            <p:nvSpPr>
              <p:cNvPr id="67596" name="Text Box 12"/>
              <p:cNvSpPr txBox="1">
                <a:spLocks noChangeArrowheads="1"/>
              </p:cNvSpPr>
              <p:nvPr/>
            </p:nvSpPr>
            <p:spPr bwMode="auto">
              <a:xfrm>
                <a:off x="2186" y="1170"/>
                <a:ext cx="4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altLang="en-US" sz="2400"/>
                  <a:t>d</a:t>
                </a:r>
                <a:r>
                  <a:rPr lang="en-GB" altLang="en-US" sz="2400" b="1"/>
                  <a:t>w</a:t>
                </a:r>
                <a:r>
                  <a:rPr lang="en-GB" altLang="en-US" sz="2400" b="1" baseline="-25000"/>
                  <a:t>i</a:t>
                </a:r>
                <a:endParaRPr lang="en-GB" altLang="en-US" sz="3000" b="1" baseline="-25000">
                  <a:latin typeface="Symbol" pitchFamily="18" charset="2"/>
                </a:endParaRPr>
              </a:p>
            </p:txBody>
          </p:sp>
          <p:sp>
            <p:nvSpPr>
              <p:cNvPr id="67597" name="Text Box 13"/>
              <p:cNvSpPr txBox="1">
                <a:spLocks noChangeArrowheads="1"/>
              </p:cNvSpPr>
              <p:nvPr/>
            </p:nvSpPr>
            <p:spPr bwMode="auto">
              <a:xfrm>
                <a:off x="2242" y="1483"/>
                <a:ext cx="27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altLang="en-US" sz="2400"/>
                  <a:t>dt</a:t>
                </a:r>
              </a:p>
            </p:txBody>
          </p:sp>
          <p:sp>
            <p:nvSpPr>
              <p:cNvPr id="67598" name="Line 14"/>
              <p:cNvSpPr>
                <a:spLocks noChangeShapeType="1"/>
              </p:cNvSpPr>
              <p:nvPr/>
            </p:nvSpPr>
            <p:spPr bwMode="auto">
              <a:xfrm>
                <a:off x="2267" y="1483"/>
                <a:ext cx="27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7599" name="Text Box 15"/>
            <p:cNvSpPr txBox="1">
              <a:spLocks noChangeArrowheads="1"/>
            </p:cNvSpPr>
            <p:nvPr/>
          </p:nvSpPr>
          <p:spPr bwMode="auto">
            <a:xfrm>
              <a:off x="229" y="3370"/>
              <a:ext cx="526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r>
                <a:rPr lang="de-DE" altLang="en-US" sz="2000"/>
                <a:t>Gradient descent is used to find those w</a:t>
              </a:r>
              <a:r>
                <a:rPr lang="de-DE" altLang="en-US" sz="2000" baseline="-25000"/>
                <a:t>c</a:t>
              </a:r>
              <a:r>
                <a:rPr lang="de-DE" altLang="en-US" sz="2000"/>
                <a:t> for which the error is minimal.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/>
          <a:lstStyle/>
          <a:p>
            <a:r>
              <a:rPr lang="de-DE" altLang="en-US" sz="3200"/>
              <a:t>What Learning does</a:t>
            </a:r>
          </a:p>
        </p:txBody>
      </p:sp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1981200" y="762000"/>
            <a:ext cx="4495800" cy="3886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41" name="Oval 5"/>
          <p:cNvSpPr>
            <a:spLocks noChangeArrowheads="1"/>
          </p:cNvSpPr>
          <p:nvPr/>
        </p:nvSpPr>
        <p:spPr bwMode="auto">
          <a:xfrm>
            <a:off x="2590800" y="1219200"/>
            <a:ext cx="228600" cy="228600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43" name="Oval 7"/>
          <p:cNvSpPr>
            <a:spLocks noChangeArrowheads="1"/>
          </p:cNvSpPr>
          <p:nvPr/>
        </p:nvSpPr>
        <p:spPr bwMode="auto">
          <a:xfrm>
            <a:off x="5181600" y="2057400"/>
            <a:ext cx="228600" cy="228600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44" name="Text Box 8"/>
          <p:cNvSpPr txBox="1">
            <a:spLocks noChangeArrowheads="1"/>
          </p:cNvSpPr>
          <p:nvPr/>
        </p:nvSpPr>
        <p:spPr bwMode="auto">
          <a:xfrm>
            <a:off x="3886200" y="3429000"/>
            <a:ext cx="4127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DE" altLang="en-US" sz="3600"/>
              <a:t>x</a:t>
            </a:r>
          </a:p>
        </p:txBody>
      </p:sp>
      <p:sp>
        <p:nvSpPr>
          <p:cNvPr id="91145" name="Line 9"/>
          <p:cNvSpPr>
            <a:spLocks noChangeShapeType="1"/>
          </p:cNvSpPr>
          <p:nvPr/>
        </p:nvSpPr>
        <p:spPr bwMode="auto">
          <a:xfrm flipH="1">
            <a:off x="3200400" y="3810000"/>
            <a:ext cx="76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146" name="Line 10"/>
          <p:cNvSpPr>
            <a:spLocks noChangeShapeType="1"/>
          </p:cNvSpPr>
          <p:nvPr/>
        </p:nvSpPr>
        <p:spPr bwMode="auto">
          <a:xfrm flipH="1" flipV="1">
            <a:off x="2743200" y="1447800"/>
            <a:ext cx="1219200" cy="2286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147" name="Line 11"/>
          <p:cNvSpPr>
            <a:spLocks noChangeShapeType="1"/>
          </p:cNvSpPr>
          <p:nvPr/>
        </p:nvSpPr>
        <p:spPr bwMode="auto">
          <a:xfrm flipV="1">
            <a:off x="4191000" y="2286000"/>
            <a:ext cx="1066800" cy="144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148" name="Text Box 12"/>
          <p:cNvSpPr txBox="1">
            <a:spLocks noChangeArrowheads="1"/>
          </p:cNvSpPr>
          <p:nvPr/>
        </p:nvSpPr>
        <p:spPr bwMode="auto">
          <a:xfrm>
            <a:off x="3352800" y="3810000"/>
            <a:ext cx="466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DE" altLang="en-US" sz="2400"/>
              <a:t>d</a:t>
            </a:r>
            <a:r>
              <a:rPr lang="de-DE" altLang="en-US" sz="2400" baseline="-25000"/>
              <a:t>1</a:t>
            </a:r>
          </a:p>
        </p:txBody>
      </p:sp>
      <p:sp>
        <p:nvSpPr>
          <p:cNvPr id="91149" name="Text Box 13"/>
          <p:cNvSpPr txBox="1">
            <a:spLocks noChangeArrowheads="1"/>
          </p:cNvSpPr>
          <p:nvPr/>
        </p:nvSpPr>
        <p:spPr bwMode="auto">
          <a:xfrm>
            <a:off x="4648200" y="2895600"/>
            <a:ext cx="466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DE" altLang="en-US" sz="2400"/>
              <a:t>d</a:t>
            </a:r>
            <a:r>
              <a:rPr lang="de-DE" altLang="en-US" sz="2400" baseline="-25000"/>
              <a:t>2</a:t>
            </a:r>
          </a:p>
        </p:txBody>
      </p:sp>
      <p:sp>
        <p:nvSpPr>
          <p:cNvPr id="91150" name="Text Box 14"/>
          <p:cNvSpPr txBox="1">
            <a:spLocks noChangeArrowheads="1"/>
          </p:cNvSpPr>
          <p:nvPr/>
        </p:nvSpPr>
        <p:spPr bwMode="auto">
          <a:xfrm>
            <a:off x="3200400" y="1981200"/>
            <a:ext cx="466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DE" altLang="en-US" sz="2400"/>
              <a:t>d</a:t>
            </a:r>
            <a:r>
              <a:rPr lang="de-DE" altLang="en-US" sz="2400" baseline="-25000"/>
              <a:t>3</a:t>
            </a:r>
          </a:p>
        </p:txBody>
      </p:sp>
      <p:sp>
        <p:nvSpPr>
          <p:cNvPr id="91151" name="Text Box 15"/>
          <p:cNvSpPr txBox="1">
            <a:spLocks noChangeArrowheads="1"/>
          </p:cNvSpPr>
          <p:nvPr/>
        </p:nvSpPr>
        <p:spPr bwMode="auto">
          <a:xfrm>
            <a:off x="6781800" y="990600"/>
            <a:ext cx="19240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DE" altLang="en-US"/>
              <a:t>As d</a:t>
            </a:r>
            <a:r>
              <a:rPr lang="de-DE" altLang="en-US" baseline="-25000"/>
              <a:t>1</a:t>
            </a:r>
            <a:r>
              <a:rPr lang="de-DE" altLang="en-US"/>
              <a:t> is minimal</a:t>
            </a:r>
          </a:p>
          <a:p>
            <a:r>
              <a:rPr lang="de-DE" altLang="en-US"/>
              <a:t>distance we shift</a:t>
            </a:r>
          </a:p>
          <a:p>
            <a:r>
              <a:rPr lang="de-DE" altLang="en-US"/>
              <a:t>only the closest</a:t>
            </a:r>
          </a:p>
          <a:p>
            <a:r>
              <a:rPr lang="de-DE" altLang="en-US"/>
              <a:t>codebook vector.</a:t>
            </a:r>
          </a:p>
        </p:txBody>
      </p:sp>
      <p:sp>
        <p:nvSpPr>
          <p:cNvPr id="91142" name="Oval 6"/>
          <p:cNvSpPr>
            <a:spLocks noChangeArrowheads="1"/>
          </p:cNvSpPr>
          <p:nvPr/>
        </p:nvSpPr>
        <p:spPr bwMode="auto">
          <a:xfrm>
            <a:off x="2971800" y="3657600"/>
            <a:ext cx="228600" cy="228600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1152" name="Group 16"/>
          <p:cNvGrpSpPr>
            <a:grpSpLocks/>
          </p:cNvGrpSpPr>
          <p:nvPr/>
        </p:nvGrpSpPr>
        <p:grpSpPr bwMode="auto">
          <a:xfrm>
            <a:off x="508000" y="4876800"/>
            <a:ext cx="8636000" cy="2012950"/>
            <a:chOff x="229" y="2352"/>
            <a:chExt cx="5440" cy="1268"/>
          </a:xfrm>
        </p:grpSpPr>
        <p:sp>
          <p:nvSpPr>
            <p:cNvPr id="91153" name="Text Box 17"/>
            <p:cNvSpPr txBox="1">
              <a:spLocks noChangeArrowheads="1"/>
            </p:cNvSpPr>
            <p:nvPr/>
          </p:nvSpPr>
          <p:spPr bwMode="auto">
            <a:xfrm>
              <a:off x="240" y="2352"/>
              <a:ext cx="529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2000"/>
                <a:t>Gradient descent method:</a:t>
              </a:r>
              <a:endParaRPr lang="en-US" altLang="en-US" sz="2000" baseline="-25000"/>
            </a:p>
          </p:txBody>
        </p:sp>
        <p:grpSp>
          <p:nvGrpSpPr>
            <p:cNvPr id="91154" name="Group 18"/>
            <p:cNvGrpSpPr>
              <a:grpSpLocks/>
            </p:cNvGrpSpPr>
            <p:nvPr/>
          </p:nvGrpSpPr>
          <p:grpSpPr bwMode="auto">
            <a:xfrm>
              <a:off x="462" y="2592"/>
              <a:ext cx="5207" cy="601"/>
              <a:chOff x="2186" y="1170"/>
              <a:chExt cx="5207" cy="601"/>
            </a:xfrm>
          </p:grpSpPr>
          <p:sp>
            <p:nvSpPr>
              <p:cNvPr id="91155" name="Text Box 19"/>
              <p:cNvSpPr txBox="1">
                <a:spLocks noChangeArrowheads="1"/>
              </p:cNvSpPr>
              <p:nvPr/>
            </p:nvSpPr>
            <p:spPr bwMode="auto">
              <a:xfrm>
                <a:off x="2629" y="1302"/>
                <a:ext cx="4764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GB" altLang="en-US" sz="2400"/>
                  <a:t>= </a:t>
                </a:r>
                <a:r>
                  <a:rPr lang="en-GB" altLang="en-US" sz="3000">
                    <a:latin typeface="Symbol" pitchFamily="18" charset="2"/>
                  </a:rPr>
                  <a:t>a </a:t>
                </a:r>
                <a:r>
                  <a:rPr lang="en-GB" altLang="en-US" sz="2400">
                    <a:latin typeface="Symbol" pitchFamily="18" charset="2"/>
                  </a:rPr>
                  <a:t>d</a:t>
                </a:r>
                <a:r>
                  <a:rPr lang="en-GB" altLang="en-US" sz="2400" baseline="-25000"/>
                  <a:t>ci</a:t>
                </a:r>
                <a:r>
                  <a:rPr lang="en-GB" altLang="en-US" sz="2400"/>
                  <a:t> (</a:t>
                </a:r>
                <a:r>
                  <a:rPr lang="en-GB" altLang="en-US" sz="2400" b="1"/>
                  <a:t>x</a:t>
                </a:r>
                <a:r>
                  <a:rPr lang="en-GB" altLang="en-US" sz="2400"/>
                  <a:t>-</a:t>
                </a:r>
                <a:r>
                  <a:rPr lang="en-GB" altLang="en-US" sz="2400" b="1"/>
                  <a:t>w</a:t>
                </a:r>
                <a:r>
                  <a:rPr lang="en-GB" altLang="en-US" sz="2400" b="1" baseline="-25000"/>
                  <a:t>i</a:t>
                </a:r>
                <a:r>
                  <a:rPr lang="en-GB" altLang="en-US" sz="2400"/>
                  <a:t>),    </a:t>
                </a:r>
                <a:r>
                  <a:rPr lang="en-GB" altLang="en-US" sz="2400">
                    <a:latin typeface="Symbol" pitchFamily="18" charset="2"/>
                  </a:rPr>
                  <a:t>d</a:t>
                </a:r>
                <a:r>
                  <a:rPr lang="en-GB" altLang="en-US" sz="2800" baseline="-25000"/>
                  <a:t>ci </a:t>
                </a:r>
                <a:r>
                  <a:rPr lang="en-GB" altLang="en-US" sz="2000"/>
                  <a:t>– Kronecker delta (=1 for c=i, 0 otherwise)</a:t>
                </a:r>
                <a:r>
                  <a:rPr lang="en-GB" altLang="en-US" sz="2800"/>
                  <a:t> </a:t>
                </a:r>
                <a:endParaRPr lang="en-GB" altLang="en-US" sz="2800" baseline="-25000"/>
              </a:p>
            </p:txBody>
          </p:sp>
          <p:sp>
            <p:nvSpPr>
              <p:cNvPr id="91156" name="Text Box 20"/>
              <p:cNvSpPr txBox="1">
                <a:spLocks noChangeArrowheads="1"/>
              </p:cNvSpPr>
              <p:nvPr/>
            </p:nvSpPr>
            <p:spPr bwMode="auto">
              <a:xfrm>
                <a:off x="2186" y="1170"/>
                <a:ext cx="4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altLang="en-US" sz="2400"/>
                  <a:t>d</a:t>
                </a:r>
                <a:r>
                  <a:rPr lang="en-GB" altLang="en-US" sz="2400" b="1"/>
                  <a:t>w</a:t>
                </a:r>
                <a:r>
                  <a:rPr lang="en-GB" altLang="en-US" sz="2400" b="1" baseline="-25000"/>
                  <a:t>i</a:t>
                </a:r>
                <a:endParaRPr lang="en-GB" altLang="en-US" sz="3000" b="1" baseline="-25000">
                  <a:latin typeface="Symbol" pitchFamily="18" charset="2"/>
                </a:endParaRPr>
              </a:p>
            </p:txBody>
          </p:sp>
          <p:sp>
            <p:nvSpPr>
              <p:cNvPr id="91157" name="Text Box 21"/>
              <p:cNvSpPr txBox="1">
                <a:spLocks noChangeArrowheads="1"/>
              </p:cNvSpPr>
              <p:nvPr/>
            </p:nvSpPr>
            <p:spPr bwMode="auto">
              <a:xfrm>
                <a:off x="2242" y="1483"/>
                <a:ext cx="27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altLang="en-US" sz="2400"/>
                  <a:t>dt</a:t>
                </a:r>
              </a:p>
            </p:txBody>
          </p:sp>
          <p:sp>
            <p:nvSpPr>
              <p:cNvPr id="91158" name="Line 22"/>
              <p:cNvSpPr>
                <a:spLocks noChangeShapeType="1"/>
              </p:cNvSpPr>
              <p:nvPr/>
            </p:nvSpPr>
            <p:spPr bwMode="auto">
              <a:xfrm>
                <a:off x="2267" y="1483"/>
                <a:ext cx="27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1159" name="Text Box 23"/>
            <p:cNvSpPr txBox="1">
              <a:spLocks noChangeArrowheads="1"/>
            </p:cNvSpPr>
            <p:nvPr/>
          </p:nvSpPr>
          <p:spPr bwMode="auto">
            <a:xfrm>
              <a:off x="229" y="3370"/>
              <a:ext cx="526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rgbClr val="000000"/>
                </a:buClr>
                <a:buSzPct val="100000"/>
                <a:buFont typeface="Arial" pitchFamily="34" charset="0"/>
                <a:buNone/>
              </a:pPr>
              <a:r>
                <a:rPr lang="de-DE" altLang="en-US" sz="2000"/>
                <a:t>Gradient descent is used to find those w</a:t>
              </a:r>
              <a:r>
                <a:rPr lang="de-DE" altLang="en-US" sz="2000" baseline="-25000"/>
                <a:t>c</a:t>
              </a:r>
              <a:r>
                <a:rPr lang="de-DE" altLang="en-US" sz="2000"/>
                <a:t> for which the error is minimal.</a:t>
              </a:r>
            </a:p>
          </p:txBody>
        </p:sp>
      </p:grpSp>
      <p:sp>
        <p:nvSpPr>
          <p:cNvPr id="91160" name="Text Box 24"/>
          <p:cNvSpPr txBox="1">
            <a:spLocks noChangeArrowheads="1"/>
          </p:cNvSpPr>
          <p:nvPr/>
        </p:nvSpPr>
        <p:spPr bwMode="auto">
          <a:xfrm>
            <a:off x="6858000" y="2590800"/>
            <a:ext cx="15398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de-DE" altLang="en-US"/>
              <a:t>Repeat this for all 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16281E-7 L 0.03333 -4.16281E-7 " pathEditMode="relative" ptsTypes="AA">
                                      <p:cBhvr>
                                        <p:cTn id="6" dur="2000" fill="hold"/>
                                        <p:tgtEl>
                                          <p:spTgt spid="91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42" grpId="0" animBg="1"/>
      <p:bldP spid="9116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792163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991" tIns="46795" rIns="89991" bIns="46795"/>
          <a:lstStyle/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GB" altLang="en-US" sz="4000"/>
              <a:t>Mathematics of the model</a:t>
            </a:r>
          </a:p>
        </p:txBody>
      </p:sp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975" y="2798763"/>
            <a:ext cx="2995613" cy="246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963" y="1325563"/>
            <a:ext cx="2971800" cy="97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8613" name="Text Box 5"/>
          <p:cNvSpPr txBox="1">
            <a:spLocks noChangeArrowheads="1"/>
          </p:cNvSpPr>
          <p:nvPr/>
        </p:nvSpPr>
        <p:spPr bwMode="auto">
          <a:xfrm>
            <a:off x="215900" y="1116013"/>
            <a:ext cx="5219700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41313"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Wingdings" pitchFamily="2" charset="2"/>
              <a:buChar char=""/>
            </a:pPr>
            <a:r>
              <a:rPr lang="en-GB" altLang="en-US" sz="2200">
                <a:solidFill>
                  <a:srgbClr val="000000"/>
                </a:solidFill>
              </a:rPr>
              <a:t>Firing rate </a:t>
            </a:r>
            <a:r>
              <a:rPr lang="en-GB" altLang="en-US" sz="2200" i="1">
                <a:solidFill>
                  <a:srgbClr val="000000"/>
                </a:solidFill>
              </a:rPr>
              <a:t>r</a:t>
            </a:r>
            <a:r>
              <a:rPr lang="en-GB" altLang="en-US" sz="2200">
                <a:solidFill>
                  <a:srgbClr val="000000"/>
                </a:solidFill>
              </a:rPr>
              <a:t> of Place Cell </a:t>
            </a:r>
            <a:r>
              <a:rPr lang="en-GB" altLang="en-US" sz="2200" i="1">
                <a:solidFill>
                  <a:srgbClr val="000000"/>
                </a:solidFill>
              </a:rPr>
              <a:t>i</a:t>
            </a:r>
            <a:r>
              <a:rPr lang="en-GB" altLang="en-US" sz="2200">
                <a:solidFill>
                  <a:srgbClr val="000000"/>
                </a:solidFill>
              </a:rPr>
              <a:t> at time </a:t>
            </a:r>
            <a:r>
              <a:rPr lang="en-GB" altLang="en-US" sz="2200" i="1">
                <a:solidFill>
                  <a:srgbClr val="000000"/>
                </a:solidFill>
              </a:rPr>
              <a:t>t</a:t>
            </a:r>
            <a:r>
              <a:rPr lang="en-GB" altLang="en-US" sz="2200">
                <a:solidFill>
                  <a:srgbClr val="000000"/>
                </a:solidFill>
              </a:rPr>
              <a:t> is modeled as Gaussian function: </a:t>
            </a:r>
            <a:r>
              <a:rPr lang="en-GB" altLang="en-US" sz="2200" i="1">
                <a:solidFill>
                  <a:srgbClr val="000000"/>
                </a:solidFill>
                <a:cs typeface="Arial" pitchFamily="34" charset="0"/>
              </a:rPr>
              <a:t>σ</a:t>
            </a:r>
            <a:r>
              <a:rPr lang="en-GB" altLang="en-US" sz="2200" i="1" baseline="-33000">
                <a:solidFill>
                  <a:srgbClr val="000000"/>
                </a:solidFill>
                <a:cs typeface="Arial" pitchFamily="34" charset="0"/>
              </a:rPr>
              <a:t>f</a:t>
            </a:r>
            <a:r>
              <a:rPr lang="en-GB" altLang="en-US" sz="2200">
                <a:solidFill>
                  <a:srgbClr val="000000"/>
                </a:solidFill>
              </a:rPr>
              <a:t> is width of the Gaussian function, </a:t>
            </a:r>
            <a:r>
              <a:rPr lang="en-GB" altLang="en-US" sz="2200" i="1">
                <a:solidFill>
                  <a:srgbClr val="000000"/>
                </a:solidFill>
              </a:rPr>
              <a:t>X</a:t>
            </a:r>
            <a:r>
              <a:rPr lang="en-GB" altLang="en-US" sz="2200">
                <a:solidFill>
                  <a:srgbClr val="000000"/>
                </a:solidFill>
              </a:rPr>
              <a:t> and </a:t>
            </a:r>
            <a:r>
              <a:rPr lang="en-GB" altLang="en-US" sz="2200" i="1">
                <a:solidFill>
                  <a:srgbClr val="000000"/>
                </a:solidFill>
              </a:rPr>
              <a:t>W</a:t>
            </a:r>
            <a:r>
              <a:rPr lang="en-GB" altLang="en-US" sz="2200">
                <a:solidFill>
                  <a:srgbClr val="000000"/>
                </a:solidFill>
              </a:rPr>
              <a:t> are vectors of length </a:t>
            </a:r>
            <a:r>
              <a:rPr lang="en-GB" altLang="en-US" sz="2200" i="1">
                <a:solidFill>
                  <a:srgbClr val="000000"/>
                </a:solidFill>
              </a:rPr>
              <a:t>n, ||* || </a:t>
            </a:r>
            <a:r>
              <a:rPr lang="en-GB" altLang="en-US" sz="2200">
                <a:solidFill>
                  <a:srgbClr val="000000"/>
                </a:solidFill>
              </a:rPr>
              <a:t>is the</a:t>
            </a:r>
            <a:r>
              <a:rPr lang="en-GB" altLang="en-US" sz="2200" i="1">
                <a:solidFill>
                  <a:srgbClr val="000000"/>
                </a:solidFill>
              </a:rPr>
              <a:t> </a:t>
            </a:r>
            <a:r>
              <a:rPr lang="en-GB" altLang="en-US" sz="2200">
                <a:solidFill>
                  <a:srgbClr val="000000"/>
                </a:solidFill>
              </a:rPr>
              <a:t>euclidean distance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792163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991" tIns="46795" rIns="89991" bIns="46795"/>
          <a:lstStyle/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GB" altLang="en-US" sz="4000"/>
              <a:t>Mathematics of the model</a:t>
            </a:r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975" y="2798763"/>
            <a:ext cx="2995613" cy="246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963" y="1325563"/>
            <a:ext cx="2971800" cy="97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70661" name="Group 5"/>
          <p:cNvGrpSpPr>
            <a:grpSpLocks/>
          </p:cNvGrpSpPr>
          <p:nvPr/>
        </p:nvGrpSpPr>
        <p:grpSpPr bwMode="auto">
          <a:xfrm>
            <a:off x="661988" y="4787900"/>
            <a:ext cx="4376737" cy="1092200"/>
            <a:chOff x="417" y="3016"/>
            <a:chExt cx="2757" cy="688"/>
          </a:xfrm>
        </p:grpSpPr>
        <p:pic>
          <p:nvPicPr>
            <p:cNvPr id="70662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" y="3016"/>
              <a:ext cx="2758" cy="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70663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" y="3379"/>
              <a:ext cx="2644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70664" name="Text Box 8"/>
          <p:cNvSpPr txBox="1">
            <a:spLocks noChangeArrowheads="1"/>
          </p:cNvSpPr>
          <p:nvPr/>
        </p:nvSpPr>
        <p:spPr bwMode="auto">
          <a:xfrm>
            <a:off x="215900" y="1116013"/>
            <a:ext cx="5219700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41313"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defTabSz="449263"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2838" algn="l"/>
                <a:tab pos="4567238" algn="l"/>
                <a:tab pos="5481638" algn="l"/>
                <a:tab pos="6396038" algn="l"/>
                <a:tab pos="7310438" algn="l"/>
                <a:tab pos="8224838" algn="l"/>
                <a:tab pos="9139238" algn="l"/>
                <a:tab pos="10053638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Wingdings" pitchFamily="2" charset="2"/>
              <a:buChar char=""/>
            </a:pPr>
            <a:r>
              <a:rPr lang="en-GB" altLang="en-US" sz="2200">
                <a:solidFill>
                  <a:srgbClr val="000000"/>
                </a:solidFill>
              </a:rPr>
              <a:t>Firing rate </a:t>
            </a:r>
            <a:r>
              <a:rPr lang="en-GB" altLang="en-US" sz="2200" i="1">
                <a:solidFill>
                  <a:srgbClr val="000000"/>
                </a:solidFill>
              </a:rPr>
              <a:t>r</a:t>
            </a:r>
            <a:r>
              <a:rPr lang="en-GB" altLang="en-US" sz="2200">
                <a:solidFill>
                  <a:srgbClr val="000000"/>
                </a:solidFill>
              </a:rPr>
              <a:t> of Place Cell </a:t>
            </a:r>
            <a:r>
              <a:rPr lang="en-GB" altLang="en-US" sz="2200" i="1">
                <a:solidFill>
                  <a:srgbClr val="000000"/>
                </a:solidFill>
              </a:rPr>
              <a:t>i</a:t>
            </a:r>
            <a:r>
              <a:rPr lang="en-GB" altLang="en-US" sz="2200">
                <a:solidFill>
                  <a:srgbClr val="000000"/>
                </a:solidFill>
              </a:rPr>
              <a:t> at time </a:t>
            </a:r>
            <a:r>
              <a:rPr lang="en-GB" altLang="en-US" sz="2200" i="1">
                <a:solidFill>
                  <a:srgbClr val="000000"/>
                </a:solidFill>
              </a:rPr>
              <a:t>t</a:t>
            </a:r>
            <a:r>
              <a:rPr lang="en-GB" altLang="en-US" sz="2200">
                <a:solidFill>
                  <a:srgbClr val="000000"/>
                </a:solidFill>
              </a:rPr>
              <a:t> is modeled as Gaussian function: </a:t>
            </a:r>
            <a:r>
              <a:rPr lang="en-GB" altLang="en-US" sz="2200" i="1">
                <a:solidFill>
                  <a:srgbClr val="000000"/>
                </a:solidFill>
                <a:cs typeface="Arial" pitchFamily="34" charset="0"/>
              </a:rPr>
              <a:t>σ</a:t>
            </a:r>
            <a:r>
              <a:rPr lang="en-GB" altLang="en-US" sz="2200" i="1" baseline="-33000">
                <a:solidFill>
                  <a:srgbClr val="000000"/>
                </a:solidFill>
                <a:cs typeface="Arial" pitchFamily="34" charset="0"/>
              </a:rPr>
              <a:t>f</a:t>
            </a:r>
            <a:r>
              <a:rPr lang="en-GB" altLang="en-US" sz="2200">
                <a:solidFill>
                  <a:srgbClr val="000000"/>
                </a:solidFill>
              </a:rPr>
              <a:t> is width of the Gaussian function, </a:t>
            </a:r>
            <a:r>
              <a:rPr lang="en-GB" altLang="en-US" sz="2200" i="1">
                <a:solidFill>
                  <a:srgbClr val="000000"/>
                </a:solidFill>
              </a:rPr>
              <a:t>X</a:t>
            </a:r>
            <a:r>
              <a:rPr lang="en-GB" altLang="en-US" sz="2200">
                <a:solidFill>
                  <a:srgbClr val="000000"/>
                </a:solidFill>
              </a:rPr>
              <a:t> and </a:t>
            </a:r>
            <a:r>
              <a:rPr lang="en-GB" altLang="en-US" sz="2200" i="1">
                <a:solidFill>
                  <a:srgbClr val="000000"/>
                </a:solidFill>
              </a:rPr>
              <a:t>W</a:t>
            </a:r>
            <a:r>
              <a:rPr lang="en-GB" altLang="en-US" sz="2200">
                <a:solidFill>
                  <a:srgbClr val="000000"/>
                </a:solidFill>
              </a:rPr>
              <a:t> are vectors of length </a:t>
            </a:r>
            <a:r>
              <a:rPr lang="en-GB" altLang="en-US" sz="2200" i="1">
                <a:solidFill>
                  <a:srgbClr val="000000"/>
                </a:solidFill>
              </a:rPr>
              <a:t>n, ||* || </a:t>
            </a:r>
            <a:r>
              <a:rPr lang="en-GB" altLang="en-US" sz="2200">
                <a:solidFill>
                  <a:srgbClr val="000000"/>
                </a:solidFill>
              </a:rPr>
              <a:t>is the</a:t>
            </a:r>
            <a:r>
              <a:rPr lang="en-GB" altLang="en-US" sz="2200" i="1">
                <a:solidFill>
                  <a:srgbClr val="000000"/>
                </a:solidFill>
              </a:rPr>
              <a:t> </a:t>
            </a:r>
            <a:r>
              <a:rPr lang="en-GB" altLang="en-US" sz="2200">
                <a:solidFill>
                  <a:srgbClr val="000000"/>
                </a:solidFill>
              </a:rPr>
              <a:t>euclidean distance</a:t>
            </a:r>
          </a:p>
          <a:p>
            <a:pPr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Wingdings" pitchFamily="2" charset="2"/>
              <a:buNone/>
            </a:pPr>
            <a:endParaRPr lang="en-GB" altLang="en-US" sz="2200">
              <a:solidFill>
                <a:srgbClr val="000000"/>
              </a:solidFill>
            </a:endParaRPr>
          </a:p>
          <a:p>
            <a:pPr>
              <a:lnSpc>
                <a:spcPct val="93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Wingdings" pitchFamily="2" charset="2"/>
              <a:buChar char=""/>
            </a:pPr>
            <a:r>
              <a:rPr lang="en-GB" altLang="en-US" sz="2200">
                <a:solidFill>
                  <a:srgbClr val="000000"/>
                </a:solidFill>
              </a:rPr>
              <a:t>At every time step only one weight W is changed (Winner-Takes-All), i.e. the neuron with the strongest response is changed: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90525"/>
            <a:ext cx="8231188" cy="911225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991" tIns="46795" rIns="89991" bIns="46795"/>
          <a:lstStyle/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GB" altLang="en-US" sz="4000"/>
              <a:t>Place fields</a:t>
            </a:r>
          </a:p>
        </p:txBody>
      </p:sp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0300"/>
            <a:ext cx="9144000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2708" name="Text Box 4"/>
          <p:cNvSpPr txBox="1">
            <a:spLocks noChangeArrowheads="1"/>
          </p:cNvSpPr>
          <p:nvPr/>
        </p:nvSpPr>
        <p:spPr bwMode="auto">
          <a:xfrm>
            <a:off x="0" y="4679950"/>
            <a:ext cx="9144000" cy="207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1" tIns="44996" rIns="89991" bIns="44996"/>
          <a:lstStyle>
            <a:lvl1pPr defTabSz="449263">
              <a:tabLst>
                <a:tab pos="741363" algn="l"/>
                <a:tab pos="1655763" algn="l"/>
                <a:tab pos="2570163" algn="l"/>
                <a:tab pos="3484563" algn="l"/>
                <a:tab pos="4397375" algn="l"/>
                <a:tab pos="5311775" algn="l"/>
                <a:tab pos="6226175" algn="l"/>
                <a:tab pos="7140575" algn="l"/>
                <a:tab pos="8054975" algn="l"/>
                <a:tab pos="8969375" algn="l"/>
                <a:tab pos="9883775" algn="l"/>
                <a:tab pos="10798175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defTabSz="449263">
              <a:tabLst>
                <a:tab pos="741363" algn="l"/>
                <a:tab pos="1655763" algn="l"/>
                <a:tab pos="2570163" algn="l"/>
                <a:tab pos="3484563" algn="l"/>
                <a:tab pos="4397375" algn="l"/>
                <a:tab pos="5311775" algn="l"/>
                <a:tab pos="6226175" algn="l"/>
                <a:tab pos="7140575" algn="l"/>
                <a:tab pos="8054975" algn="l"/>
                <a:tab pos="8969375" algn="l"/>
                <a:tab pos="9883775" algn="l"/>
                <a:tab pos="10798175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741363" indent="-284163" defTabSz="449263">
              <a:tabLst>
                <a:tab pos="741363" algn="l"/>
                <a:tab pos="1655763" algn="l"/>
                <a:tab pos="2570163" algn="l"/>
                <a:tab pos="3484563" algn="l"/>
                <a:tab pos="4397375" algn="l"/>
                <a:tab pos="5311775" algn="l"/>
                <a:tab pos="6226175" algn="l"/>
                <a:tab pos="7140575" algn="l"/>
                <a:tab pos="8054975" algn="l"/>
                <a:tab pos="8969375" algn="l"/>
                <a:tab pos="9883775" algn="l"/>
                <a:tab pos="10798175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defTabSz="449263">
              <a:tabLst>
                <a:tab pos="741363" algn="l"/>
                <a:tab pos="1655763" algn="l"/>
                <a:tab pos="2570163" algn="l"/>
                <a:tab pos="3484563" algn="l"/>
                <a:tab pos="4397375" algn="l"/>
                <a:tab pos="5311775" algn="l"/>
                <a:tab pos="6226175" algn="l"/>
                <a:tab pos="7140575" algn="l"/>
                <a:tab pos="8054975" algn="l"/>
                <a:tab pos="8969375" algn="l"/>
                <a:tab pos="9883775" algn="l"/>
                <a:tab pos="10798175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defTabSz="449263">
              <a:tabLst>
                <a:tab pos="741363" algn="l"/>
                <a:tab pos="1655763" algn="l"/>
                <a:tab pos="2570163" algn="l"/>
                <a:tab pos="3484563" algn="l"/>
                <a:tab pos="4397375" algn="l"/>
                <a:tab pos="5311775" algn="l"/>
                <a:tab pos="6226175" algn="l"/>
                <a:tab pos="7140575" algn="l"/>
                <a:tab pos="8054975" algn="l"/>
                <a:tab pos="8969375" algn="l"/>
                <a:tab pos="9883775" algn="l"/>
                <a:tab pos="10798175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tabLst>
                <a:tab pos="741363" algn="l"/>
                <a:tab pos="1655763" algn="l"/>
                <a:tab pos="2570163" algn="l"/>
                <a:tab pos="3484563" algn="l"/>
                <a:tab pos="4397375" algn="l"/>
                <a:tab pos="5311775" algn="l"/>
                <a:tab pos="6226175" algn="l"/>
                <a:tab pos="7140575" algn="l"/>
                <a:tab pos="8054975" algn="l"/>
                <a:tab pos="8969375" algn="l"/>
                <a:tab pos="9883775" algn="l"/>
                <a:tab pos="10798175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tabLst>
                <a:tab pos="741363" algn="l"/>
                <a:tab pos="1655763" algn="l"/>
                <a:tab pos="2570163" algn="l"/>
                <a:tab pos="3484563" algn="l"/>
                <a:tab pos="4397375" algn="l"/>
                <a:tab pos="5311775" algn="l"/>
                <a:tab pos="6226175" algn="l"/>
                <a:tab pos="7140575" algn="l"/>
                <a:tab pos="8054975" algn="l"/>
                <a:tab pos="8969375" algn="l"/>
                <a:tab pos="9883775" algn="l"/>
                <a:tab pos="10798175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tabLst>
                <a:tab pos="741363" algn="l"/>
                <a:tab pos="1655763" algn="l"/>
                <a:tab pos="2570163" algn="l"/>
                <a:tab pos="3484563" algn="l"/>
                <a:tab pos="4397375" algn="l"/>
                <a:tab pos="5311775" algn="l"/>
                <a:tab pos="6226175" algn="l"/>
                <a:tab pos="7140575" algn="l"/>
                <a:tab pos="8054975" algn="l"/>
                <a:tab pos="8969375" algn="l"/>
                <a:tab pos="9883775" algn="l"/>
                <a:tab pos="10798175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tabLst>
                <a:tab pos="741363" algn="l"/>
                <a:tab pos="1655763" algn="l"/>
                <a:tab pos="2570163" algn="l"/>
                <a:tab pos="3484563" algn="l"/>
                <a:tab pos="4397375" algn="l"/>
                <a:tab pos="5311775" algn="l"/>
                <a:tab pos="6226175" algn="l"/>
                <a:tab pos="7140575" algn="l"/>
                <a:tab pos="8054975" algn="l"/>
                <a:tab pos="8969375" algn="l"/>
                <a:tab pos="9883775" algn="l"/>
                <a:tab pos="10798175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lvl="2">
              <a:buClr>
                <a:srgbClr val="000000"/>
              </a:buClr>
              <a:buSzPct val="100000"/>
              <a:buFont typeface="Arial" pitchFamily="34" charset="0"/>
              <a:buAutoNum type="alphaUcParenR"/>
            </a:pPr>
            <a:r>
              <a:rPr lang="en-GB" altLang="en-US" sz="2200">
                <a:solidFill>
                  <a:srgbClr val="000000"/>
                </a:solidFill>
              </a:rPr>
              <a:t> Visual input =&gt; unique round place fields, because the distances to the walls are unique (no multipeaks)</a:t>
            </a:r>
          </a:p>
          <a:p>
            <a:pPr lvl="2">
              <a:buClr>
                <a:srgbClr val="000000"/>
              </a:buClr>
              <a:buSzPct val="100000"/>
              <a:buFont typeface="Arial" pitchFamily="34" charset="0"/>
              <a:buAutoNum type="alphaUcParenR"/>
            </a:pPr>
            <a:r>
              <a:rPr lang="en-GB" altLang="en-US" sz="2200">
                <a:solidFill>
                  <a:srgbClr val="000000"/>
                </a:solidFill>
              </a:rPr>
              <a:t> Olfactory input =&gt; place fields not round, because input is complex (gradients not well structured)</a:t>
            </a:r>
          </a:p>
          <a:p>
            <a:pPr lvl="2">
              <a:buClr>
                <a:srgbClr val="000000"/>
              </a:buClr>
              <a:buSzPct val="100000"/>
              <a:buFont typeface="Arial" pitchFamily="34" charset="0"/>
              <a:buAutoNum type="alphaUcParenR"/>
            </a:pPr>
            <a:r>
              <a:rPr lang="en-GB" altLang="en-US" sz="2200">
                <a:solidFill>
                  <a:srgbClr val="000000"/>
                </a:solidFill>
              </a:rPr>
              <a:t> Combined input is a mixture of both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792163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991" tIns="46795" rIns="89991" bIns="46795"/>
          <a:lstStyle/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GB" altLang="en-US" sz="4000"/>
              <a:t>Place field remapping</a:t>
            </a:r>
          </a:p>
        </p:txBody>
      </p:sp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200"/>
            <a:ext cx="3657600" cy="204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47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295400"/>
            <a:ext cx="4419600" cy="184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475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65538"/>
            <a:ext cx="9144000" cy="304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7106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Some</a:t>
            </a:r>
            <a:r>
              <a:rPr lang="de-DE" dirty="0" smtClean="0"/>
              <a:t> extra </a:t>
            </a:r>
            <a:r>
              <a:rPr lang="de-DE" dirty="0" err="1" smtClean="0"/>
              <a:t>info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</a:t>
            </a:r>
            <a:r>
              <a:rPr lang="de-DE" dirty="0" err="1" smtClean="0"/>
              <a:t>rats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781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14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/>
          <a:lstStyle/>
          <a:p>
            <a:r>
              <a:rPr lang="en-US" altLang="en-US" sz="4000">
                <a:solidFill>
                  <a:schemeClr val="tx1"/>
                </a:solidFill>
              </a:rPr>
              <a:t>What do rats see?</a:t>
            </a:r>
          </a:p>
        </p:txBody>
      </p:sp>
      <p:sp>
        <p:nvSpPr>
          <p:cNvPr id="82947" name="Text Box 3"/>
          <p:cNvSpPr txBox="1">
            <a:spLocks noChangeArrowheads="1"/>
          </p:cNvSpPr>
          <p:nvPr/>
        </p:nvSpPr>
        <p:spPr bwMode="auto">
          <a:xfrm>
            <a:off x="228600" y="1447800"/>
            <a:ext cx="2732088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/>
              <a:t>Rat’s vision:</a:t>
            </a:r>
          </a:p>
          <a:p>
            <a:pPr lvl="1">
              <a:buFontTx/>
              <a:buChar char="•"/>
            </a:pPr>
            <a:r>
              <a:rPr lang="en-US" altLang="en-US" sz="2400"/>
              <a:t>Dichromatic</a:t>
            </a:r>
          </a:p>
          <a:p>
            <a:pPr lvl="1">
              <a:buFontTx/>
              <a:buChar char="•"/>
            </a:pPr>
            <a:r>
              <a:rPr lang="en-US" altLang="en-US" sz="2400"/>
              <a:t>Low saturation</a:t>
            </a:r>
          </a:p>
          <a:p>
            <a:pPr lvl="1">
              <a:buFontTx/>
              <a:buChar char="•"/>
            </a:pPr>
            <a:r>
              <a:rPr lang="en-US" altLang="en-US" sz="2400"/>
              <a:t>Blurry </a:t>
            </a:r>
          </a:p>
        </p:txBody>
      </p:sp>
      <p:pic>
        <p:nvPicPr>
          <p:cNvPr id="829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200400"/>
            <a:ext cx="8686800" cy="311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949" name="Rectangle 5"/>
          <p:cNvSpPr>
            <a:spLocks noChangeArrowheads="1"/>
          </p:cNvSpPr>
          <p:nvPr/>
        </p:nvSpPr>
        <p:spPr bwMode="auto">
          <a:xfrm>
            <a:off x="0" y="6343650"/>
            <a:ext cx="38274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/>
              <a:t>http://www.ratbehavior.org/</a:t>
            </a:r>
          </a:p>
        </p:txBody>
      </p:sp>
    </p:spTree>
    <p:extLst>
      <p:ext uri="{BB962C8B-B14F-4D97-AF65-F5344CB8AC3E}">
        <p14:creationId xmlns:p14="http://schemas.microsoft.com/office/powerpoint/2010/main" val="131616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14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/>
          <a:lstStyle/>
          <a:p>
            <a:r>
              <a:rPr lang="en-US" altLang="en-US" sz="4000">
                <a:solidFill>
                  <a:schemeClr val="tx1"/>
                </a:solidFill>
              </a:rPr>
              <a:t>What do rats smell?</a:t>
            </a:r>
          </a:p>
        </p:txBody>
      </p:sp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81200"/>
            <a:ext cx="8610600" cy="475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972" name="Rectangle 4"/>
          <p:cNvSpPr>
            <a:spLocks noChangeArrowheads="1"/>
          </p:cNvSpPr>
          <p:nvPr/>
        </p:nvSpPr>
        <p:spPr bwMode="auto">
          <a:xfrm>
            <a:off x="304800" y="838200"/>
            <a:ext cx="8534400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en-US" sz="2200"/>
              <a:t>Incredibly, there are between 500 and 1,000 types of olfactory receptors, coded for by between 500 and 1,000 genes! That is about 1% of the rat's DNA (in humans ~400 receptors).</a:t>
            </a:r>
          </a:p>
        </p:txBody>
      </p:sp>
    </p:spTree>
    <p:extLst>
      <p:ext uri="{BB962C8B-B14F-4D97-AF65-F5344CB8AC3E}">
        <p14:creationId xmlns:p14="http://schemas.microsoft.com/office/powerpoint/2010/main" val="128030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193675" y="327025"/>
            <a:ext cx="5030788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39" tIns="42452" rIns="81639" bIns="42452">
            <a:spAutoFit/>
          </a:bodyPr>
          <a:lstStyle>
            <a:lvl1pPr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392113" indent="-196850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587375" indent="-195263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782638" indent="-195263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979488" indent="-196850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GB" altLang="en-US" sz="2900" i="1">
                <a:solidFill>
                  <a:srgbClr val="000099"/>
                </a:solidFill>
              </a:rPr>
              <a:t>What are Maps I</a:t>
            </a:r>
          </a:p>
        </p:txBody>
      </p:sp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376238" y="1108075"/>
            <a:ext cx="8278812" cy="526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39" tIns="42452" rIns="81639" bIns="42452">
            <a:spAutoFit/>
          </a:bodyPr>
          <a:lstStyle>
            <a:lvl1pPr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392113" indent="-196850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587375" indent="-195263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782638" indent="-195263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979488" indent="-196850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GB" altLang="en-US" sz="2200" i="1" u="sng">
                <a:solidFill>
                  <a:srgbClr val="000099"/>
                </a:solidFill>
              </a:rPr>
              <a:t>Intuitive Definition: </a:t>
            </a:r>
            <a:r>
              <a:rPr lang="en-GB" altLang="en-US" sz="2200" i="1">
                <a:solidFill>
                  <a:srgbClr val="000099"/>
                </a:solidFill>
              </a:rPr>
              <a:t>Maps are a (scaled) depiction of a certain area.</a:t>
            </a:r>
          </a:p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GB" altLang="en-US" sz="2200" i="1">
                <a:solidFill>
                  <a:srgbClr val="000099"/>
                </a:solidFill>
              </a:rPr>
              <a:t>Location (x,y) is directly mapped to a piece of paper. Additional </a:t>
            </a:r>
          </a:p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GB" altLang="en-US" sz="2200" i="1">
                <a:solidFill>
                  <a:srgbClr val="000099"/>
                </a:solidFill>
              </a:rPr>
              <a:t>information such as topographical, geographical, political can be </a:t>
            </a:r>
          </a:p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GB" altLang="en-US" sz="2200" i="1">
                <a:solidFill>
                  <a:srgbClr val="000099"/>
                </a:solidFill>
              </a:rPr>
              <a:t>added as colors or symbols.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950" y="2443163"/>
            <a:ext cx="5029200" cy="402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14400"/>
          </a:xfrm>
          <a:solidFill>
            <a:schemeClr val="bg1"/>
          </a:solidFill>
        </p:spPr>
        <p:txBody>
          <a:bodyPr/>
          <a:lstStyle/>
          <a:p>
            <a:r>
              <a:rPr lang="en-US" altLang="en-US" sz="4000">
                <a:solidFill>
                  <a:schemeClr val="tx1"/>
                </a:solidFill>
              </a:rPr>
              <a:t>Why do rats mark?</a:t>
            </a:r>
          </a:p>
        </p:txBody>
      </p:sp>
      <p:sp>
        <p:nvSpPr>
          <p:cNvPr id="84995" name="Rectangle 3"/>
          <p:cNvSpPr>
            <a:spLocks noChangeArrowheads="1"/>
          </p:cNvSpPr>
          <p:nvPr/>
        </p:nvSpPr>
        <p:spPr bwMode="auto">
          <a:xfrm>
            <a:off x="152400" y="1279525"/>
            <a:ext cx="396240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buFontTx/>
              <a:buChar char="•"/>
            </a:pPr>
            <a:r>
              <a:rPr lang="en-US" altLang="en-US" sz="2400"/>
              <a:t>Sexual advertisements</a:t>
            </a:r>
          </a:p>
          <a:p>
            <a:pPr>
              <a:buFontTx/>
              <a:buChar char="•"/>
            </a:pPr>
            <a:endParaRPr lang="en-US" altLang="en-US" sz="2400"/>
          </a:p>
          <a:p>
            <a:pPr>
              <a:buFontTx/>
              <a:buChar char="•"/>
            </a:pPr>
            <a:endParaRPr lang="en-US" altLang="en-US" sz="2400"/>
          </a:p>
          <a:p>
            <a:pPr>
              <a:buFontTx/>
              <a:buChar char="•"/>
            </a:pPr>
            <a:r>
              <a:rPr lang="en-US" altLang="en-US" sz="2400"/>
              <a:t>Maintain an odor field and    help to navigate </a:t>
            </a:r>
          </a:p>
          <a:p>
            <a:endParaRPr lang="en-US" altLang="en-US" sz="2400"/>
          </a:p>
          <a:p>
            <a:endParaRPr lang="en-US" altLang="en-US" sz="2400"/>
          </a:p>
          <a:p>
            <a:pPr>
              <a:buFontTx/>
              <a:buChar char="•"/>
            </a:pPr>
            <a:r>
              <a:rPr lang="en-US" altLang="en-US" sz="2400"/>
              <a:t>Adult rats mark safe food sites </a:t>
            </a:r>
          </a:p>
        </p:txBody>
      </p:sp>
      <p:pic>
        <p:nvPicPr>
          <p:cNvPr id="84996" name="Picture 4" descr="urineMar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48238"/>
            <a:ext cx="9144000" cy="190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7" name="Picture 5" descr="PeeOnMa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990600"/>
            <a:ext cx="1981200" cy="134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8" name="Picture 6" descr="PeeFoo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548063"/>
            <a:ext cx="2667000" cy="110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9" name="Picture 7" descr="PeeLandscap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438400"/>
            <a:ext cx="2209800" cy="90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000" name="Rectangle 8"/>
          <p:cNvSpPr>
            <a:spLocks noChangeArrowheads="1"/>
          </p:cNvSpPr>
          <p:nvPr/>
        </p:nvSpPr>
        <p:spPr bwMode="auto">
          <a:xfrm>
            <a:off x="-457200" y="4724400"/>
            <a:ext cx="10287000" cy="2286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98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14400"/>
          </a:xfrm>
          <a:solidFill>
            <a:schemeClr val="bg1"/>
          </a:solidFill>
        </p:spPr>
        <p:txBody>
          <a:bodyPr/>
          <a:lstStyle/>
          <a:p>
            <a:r>
              <a:rPr lang="en-US" altLang="en-US" sz="4000">
                <a:solidFill>
                  <a:schemeClr val="tx1"/>
                </a:solidFill>
              </a:rPr>
              <a:t>What do rats sense?</a:t>
            </a:r>
          </a:p>
        </p:txBody>
      </p:sp>
      <p:sp>
        <p:nvSpPr>
          <p:cNvPr id="86019" name="Rectangle 3"/>
          <p:cNvSpPr>
            <a:spLocks noChangeArrowheads="1"/>
          </p:cNvSpPr>
          <p:nvPr/>
        </p:nvSpPr>
        <p:spPr bwMode="auto">
          <a:xfrm>
            <a:off x="228600" y="1066800"/>
            <a:ext cx="47244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en-US" sz="2400"/>
              <a:t>A rat perceives its immediate surroundings through its whiskers. It can navigate largely by touch. </a:t>
            </a:r>
          </a:p>
        </p:txBody>
      </p:sp>
      <p:grpSp>
        <p:nvGrpSpPr>
          <p:cNvPr id="86020" name="Group 4"/>
          <p:cNvGrpSpPr>
            <a:grpSpLocks/>
          </p:cNvGrpSpPr>
          <p:nvPr/>
        </p:nvGrpSpPr>
        <p:grpSpPr bwMode="auto">
          <a:xfrm>
            <a:off x="0" y="3475038"/>
            <a:ext cx="9067800" cy="3230562"/>
            <a:chOff x="0" y="1968"/>
            <a:chExt cx="5712" cy="2035"/>
          </a:xfrm>
        </p:grpSpPr>
        <p:pic>
          <p:nvPicPr>
            <p:cNvPr id="86021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007"/>
              <a:ext cx="2256" cy="1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022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" y="1968"/>
              <a:ext cx="3264" cy="2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6023" name="Picture 7" descr="mouse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990600"/>
            <a:ext cx="3200400" cy="240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8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884238"/>
          </a:xfrm>
          <a:solidFill>
            <a:schemeClr val="bg1"/>
          </a:solidFill>
        </p:spPr>
        <p:txBody>
          <a:bodyPr/>
          <a:lstStyle/>
          <a:p>
            <a:r>
              <a:rPr lang="en-US" altLang="en-US" sz="4000" dirty="0">
                <a:solidFill>
                  <a:schemeClr val="tx1"/>
                </a:solidFill>
              </a:rPr>
              <a:t>What do rats sense</a:t>
            </a:r>
            <a:r>
              <a:rPr lang="en-US" altLang="en-US" sz="4000" dirty="0" smtClean="0">
                <a:solidFill>
                  <a:schemeClr val="tx1"/>
                </a:solidFill>
              </a:rPr>
              <a:t>?</a:t>
            </a:r>
            <a:br>
              <a:rPr lang="en-US" altLang="en-US" sz="4000" dirty="0" smtClean="0">
                <a:solidFill>
                  <a:schemeClr val="tx1"/>
                </a:solidFill>
              </a:rPr>
            </a:br>
            <a:r>
              <a:rPr lang="en-US" altLang="en-US" sz="2800" dirty="0" smtClean="0">
                <a:solidFill>
                  <a:schemeClr val="tx1"/>
                </a:solidFill>
              </a:rPr>
              <a:t>Vibrissa Placement in the Dark</a:t>
            </a:r>
            <a:endParaRPr lang="en-US" altLang="en-US" sz="2800" dirty="0">
              <a:solidFill>
                <a:schemeClr val="tx1"/>
              </a:solidFill>
            </a:endParaRPr>
          </a:p>
        </p:txBody>
      </p:sp>
      <p:pic>
        <p:nvPicPr>
          <p:cNvPr id="2" name="microvibrissal.placements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6400" y="1600200"/>
            <a:ext cx="57912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9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914400"/>
          </a:xfrm>
          <a:solidFill>
            <a:schemeClr val="bg1"/>
          </a:solidFill>
        </p:spPr>
        <p:txBody>
          <a:bodyPr/>
          <a:lstStyle/>
          <a:p>
            <a:r>
              <a:rPr lang="en-US" altLang="en-US" sz="4000">
                <a:solidFill>
                  <a:schemeClr val="tx1"/>
                </a:solidFill>
              </a:rPr>
              <a:t>What do rats hear?</a:t>
            </a:r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304800" y="2011363"/>
            <a:ext cx="853440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en-US" sz="2400"/>
              <a:t>Rats hearing is much more sensitive than humans.</a:t>
            </a:r>
          </a:p>
          <a:p>
            <a:endParaRPr lang="en-US" altLang="en-US" sz="2400"/>
          </a:p>
          <a:p>
            <a:r>
              <a:rPr lang="en-US" altLang="en-US" sz="2400"/>
              <a:t>Rats can hear up to 90 kHz (humans up to 20 kHz</a:t>
            </a:r>
            <a:r>
              <a:rPr lang="en-US" altLang="en-US"/>
              <a:t> </a:t>
            </a:r>
            <a:r>
              <a:rPr lang="en-US" altLang="en-US" sz="2400"/>
              <a:t>). </a:t>
            </a:r>
          </a:p>
          <a:p>
            <a:endParaRPr lang="en-US" altLang="en-US" sz="2400"/>
          </a:p>
          <a:p>
            <a:r>
              <a:rPr lang="en-US" altLang="en-US" sz="2400"/>
              <a:t>Rats communicate above our range of hearing (&gt; 20 kHz).</a:t>
            </a:r>
          </a:p>
        </p:txBody>
      </p:sp>
    </p:spTree>
    <p:extLst>
      <p:ext uri="{BB962C8B-B14F-4D97-AF65-F5344CB8AC3E}">
        <p14:creationId xmlns:p14="http://schemas.microsoft.com/office/powerpoint/2010/main" val="96900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193675" y="327025"/>
            <a:ext cx="5030788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39" tIns="42452" rIns="81639" bIns="42452">
            <a:spAutoFit/>
          </a:bodyPr>
          <a:lstStyle>
            <a:lvl1pPr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392113" indent="-196850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587375" indent="-195263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782638" indent="-195263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979488" indent="-196850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GB" altLang="en-US" sz="2900" i="1">
                <a:solidFill>
                  <a:srgbClr val="000099"/>
                </a:solidFill>
              </a:rPr>
              <a:t>What are Maps I</a:t>
            </a:r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376238" y="1108075"/>
            <a:ext cx="8372475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39" tIns="42452" rIns="81639" bIns="42452">
            <a:spAutoFit/>
          </a:bodyPr>
          <a:lstStyle>
            <a:lvl1pPr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392113" indent="-196850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587375" indent="-195263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782638" indent="-195263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979488" indent="-196850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GB" altLang="en-US" sz="2200" i="1" u="sng">
                <a:solidFill>
                  <a:srgbClr val="000099"/>
                </a:solidFill>
              </a:rPr>
              <a:t>Intuitive Definition: </a:t>
            </a:r>
            <a:r>
              <a:rPr lang="en-GB" altLang="en-US" sz="2200" i="1">
                <a:solidFill>
                  <a:srgbClr val="000099"/>
                </a:solidFill>
              </a:rPr>
              <a:t>Maps are a (scaled) depiction of a certain area.</a:t>
            </a:r>
          </a:p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GB" altLang="en-US" sz="2200" i="1">
                <a:solidFill>
                  <a:srgbClr val="000099"/>
                </a:solidFill>
              </a:rPr>
              <a:t>Location (x,y) is directly mapped to a piece of paper. Additional </a:t>
            </a:r>
          </a:p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GB" altLang="en-US" sz="2200" i="1">
                <a:solidFill>
                  <a:srgbClr val="000099"/>
                </a:solidFill>
              </a:rPr>
              <a:t>information such as topographic, geographic, political can be </a:t>
            </a:r>
          </a:p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GB" altLang="en-US" sz="2200" i="1">
                <a:solidFill>
                  <a:srgbClr val="000099"/>
                </a:solidFill>
              </a:rPr>
              <a:t>added as colors or symbols.</a:t>
            </a:r>
          </a:p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endParaRPr lang="en-GB" altLang="en-US" sz="2200" i="1">
              <a:solidFill>
                <a:srgbClr val="000099"/>
              </a:solidFill>
            </a:endParaRPr>
          </a:p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endParaRPr lang="en-GB" altLang="en-US" sz="2200" i="1">
              <a:solidFill>
                <a:srgbClr val="000099"/>
              </a:solidFill>
            </a:endParaRPr>
          </a:p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GB" altLang="en-US" sz="2200" i="1">
                <a:solidFill>
                  <a:srgbClr val="000099"/>
                </a:solidFill>
              </a:rPr>
              <a:t>Important: A map is always</a:t>
            </a:r>
          </a:p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GB" altLang="en-US" sz="2200" i="1">
                <a:solidFill>
                  <a:srgbClr val="000099"/>
                </a:solidFill>
              </a:rPr>
              <a:t>a reduction in complexity.</a:t>
            </a:r>
          </a:p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GB" altLang="en-US" sz="2200" i="1">
                <a:solidFill>
                  <a:srgbClr val="000099"/>
                </a:solidFill>
              </a:rPr>
              <a:t>It is a REDUCED picture</a:t>
            </a:r>
          </a:p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GB" altLang="en-US" sz="2200" i="1">
                <a:solidFill>
                  <a:srgbClr val="000099"/>
                </a:solidFill>
              </a:rPr>
              <a:t>of reality that contains</a:t>
            </a:r>
          </a:p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GB" altLang="en-US" sz="2200" i="1">
                <a:solidFill>
                  <a:srgbClr val="000099"/>
                </a:solidFill>
              </a:rPr>
              <a:t>IMPORTANT aspects of it.</a:t>
            </a:r>
          </a:p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endParaRPr lang="en-GB" altLang="en-US" sz="2200" i="1">
              <a:solidFill>
                <a:srgbClr val="000099"/>
              </a:solidFill>
            </a:endParaRPr>
          </a:p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endParaRPr lang="en-GB" altLang="en-US" sz="2200" i="1">
              <a:solidFill>
                <a:srgbClr val="000099"/>
              </a:solidFill>
            </a:endParaRPr>
          </a:p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GB" altLang="en-US" sz="2200" i="1">
                <a:solidFill>
                  <a:srgbClr val="000099"/>
                </a:solidFill>
              </a:rPr>
              <a:t>What is important? That is</a:t>
            </a:r>
          </a:p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GB" altLang="en-US" sz="2200" i="1">
                <a:solidFill>
                  <a:srgbClr val="000099"/>
                </a:solidFill>
              </a:rPr>
              <a:t>in the eye of the beholder...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950" y="2443163"/>
            <a:ext cx="5029200" cy="402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193675" y="327025"/>
            <a:ext cx="5030788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39" tIns="42452" rIns="81639" bIns="42452">
            <a:spAutoFit/>
          </a:bodyPr>
          <a:lstStyle>
            <a:lvl1pPr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392113" indent="-196850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587375" indent="-195263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782638" indent="-195263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979488" indent="-196850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GB" altLang="en-US" sz="2900" i="1">
                <a:solidFill>
                  <a:srgbClr val="000099"/>
                </a:solidFill>
              </a:rPr>
              <a:t>What are Maps II</a:t>
            </a:r>
          </a:p>
        </p:txBody>
      </p:sp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338138" y="1108075"/>
            <a:ext cx="8351837" cy="526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39" tIns="42452" rIns="81639" bIns="42452">
            <a:spAutoFit/>
          </a:bodyPr>
          <a:lstStyle>
            <a:lvl1pPr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392113" indent="-196850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587375" indent="-195263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782638" indent="-195263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979488" indent="-196850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GB" altLang="en-US" sz="2200" i="1" u="sng">
                <a:solidFill>
                  <a:srgbClr val="000099"/>
                </a:solidFill>
              </a:rPr>
              <a:t>Mathematical Definition</a:t>
            </a:r>
            <a:r>
              <a:rPr lang="en-GB" altLang="en-US" sz="2200" i="1">
                <a:solidFill>
                  <a:srgbClr val="000099"/>
                </a:solidFill>
              </a:rPr>
              <a:t>: Let W be a set, U a subset  of W and A </a:t>
            </a:r>
          </a:p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GB" altLang="en-US" sz="2200" i="1">
                <a:solidFill>
                  <a:srgbClr val="000099"/>
                </a:solidFill>
              </a:rPr>
              <a:t>metric space (distances are defined). Then we call f a map if it is</a:t>
            </a:r>
          </a:p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GB" altLang="en-US" sz="2200" i="1">
                <a:solidFill>
                  <a:srgbClr val="000099"/>
                </a:solidFill>
              </a:rPr>
              <a:t>a one-to-one mapping from U to A.</a:t>
            </a:r>
          </a:p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GB" altLang="en-US" sz="2200" i="1">
                <a:solidFill>
                  <a:srgbClr val="000099"/>
                </a:solidFill>
              </a:rPr>
              <a:t>					</a:t>
            </a:r>
            <a:r>
              <a:rPr lang="en-GB" altLang="en-US" sz="2200" b="1" i="1">
                <a:solidFill>
                  <a:srgbClr val="000099"/>
                </a:solidFill>
              </a:rPr>
              <a:t>f: U -&gt; A</a:t>
            </a:r>
          </a:p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endParaRPr lang="en-GB" altLang="en-US" sz="2200" i="1">
              <a:solidFill>
                <a:srgbClr val="000099"/>
              </a:solidFill>
            </a:endParaRPr>
          </a:p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GB" altLang="en-US" sz="2200" i="1" u="sng">
                <a:solidFill>
                  <a:srgbClr val="000099"/>
                </a:solidFill>
              </a:rPr>
              <a:t>Example:</a:t>
            </a:r>
            <a:r>
              <a:rPr lang="en-GB" altLang="en-US" sz="2200" i="1">
                <a:solidFill>
                  <a:srgbClr val="000099"/>
                </a:solidFill>
              </a:rPr>
              <a:t> The surface of the world (W) is a 2D structure embedded</a:t>
            </a:r>
          </a:p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GB" altLang="en-US" sz="2200" i="1">
                <a:solidFill>
                  <a:srgbClr val="000099"/>
                </a:solidFill>
              </a:rPr>
              <a:t>in 3D space. It can be mapped to a 2D</a:t>
            </a:r>
          </a:p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GB" altLang="en-US" sz="2200" i="1">
                <a:solidFill>
                  <a:srgbClr val="000099"/>
                </a:solidFill>
              </a:rPr>
              <a:t>euclidean space.</a:t>
            </a:r>
          </a:p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endParaRPr lang="en-GB" altLang="en-US" sz="2200" i="1">
              <a:solidFill>
                <a:srgbClr val="000099"/>
              </a:solidFill>
            </a:endParaRPr>
          </a:p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GB" altLang="en-US" sz="2200" i="1">
                <a:solidFill>
                  <a:srgbClr val="000099"/>
                </a:solidFill>
              </a:rPr>
              <a:t>In a mathematical sense a map is an </a:t>
            </a:r>
          </a:p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GB" altLang="en-US" sz="2200" i="1">
                <a:solidFill>
                  <a:srgbClr val="000099"/>
                </a:solidFill>
              </a:rPr>
              <a:t>equivalent representation of a complex</a:t>
            </a:r>
          </a:p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GB" altLang="en-US" sz="2200" i="1">
                <a:solidFill>
                  <a:srgbClr val="000099"/>
                </a:solidFill>
              </a:rPr>
              <a:t>structure (W) in a metric space (A),</a:t>
            </a:r>
          </a:p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GB" altLang="en-US" sz="2200" i="1">
                <a:solidFill>
                  <a:srgbClr val="000099"/>
                </a:solidFill>
              </a:rPr>
              <a:t>i.e. it is not a reduction – the entire </a:t>
            </a:r>
          </a:p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GB" altLang="en-US" sz="2200" i="1">
                <a:solidFill>
                  <a:srgbClr val="000099"/>
                </a:solidFill>
              </a:rPr>
              <a:t>information is preserved. 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488" y="3265488"/>
            <a:ext cx="3349625" cy="3351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213" y="2678113"/>
            <a:ext cx="5502275" cy="407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193675" y="327025"/>
            <a:ext cx="5030788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39" tIns="42452" rIns="81639" bIns="42452">
            <a:spAutoFit/>
          </a:bodyPr>
          <a:lstStyle>
            <a:lvl1pPr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392113" indent="-196850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587375" indent="-195263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782638" indent="-195263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979488" indent="-196850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GB" altLang="en-US" sz="2900" i="1">
                <a:solidFill>
                  <a:srgbClr val="000099"/>
                </a:solidFill>
              </a:rPr>
              <a:t>Cortical Maps</a:t>
            </a: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339725" y="1108075"/>
            <a:ext cx="8351838" cy="526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39" tIns="42452" rIns="81639" bIns="42452">
            <a:spAutoFit/>
          </a:bodyPr>
          <a:lstStyle>
            <a:lvl1pPr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392113" indent="-196850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587375" indent="-195263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782638" indent="-195263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979488" indent="-196850" defTabSz="40798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GB" altLang="en-US" sz="2200" i="1">
                <a:solidFill>
                  <a:srgbClr val="000099"/>
                </a:solidFill>
              </a:rPr>
              <a:t>Cortical Maps map the environment onto the brain. This includes</a:t>
            </a:r>
          </a:p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GB" altLang="en-US" sz="2200" i="1">
                <a:solidFill>
                  <a:srgbClr val="000099"/>
                </a:solidFill>
              </a:rPr>
              <a:t>sensory input as well as motor and mental activity.</a:t>
            </a:r>
          </a:p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endParaRPr lang="en-GB" altLang="en-US" sz="2200" i="1">
              <a:solidFill>
                <a:srgbClr val="000099"/>
              </a:solidFill>
            </a:endParaRPr>
          </a:p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GB" altLang="en-US" sz="2200" i="1">
                <a:solidFill>
                  <a:srgbClr val="000099"/>
                </a:solidFill>
              </a:rPr>
              <a:t>Example: Map of sensory and motor representations of  the body </a:t>
            </a:r>
          </a:p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GB" altLang="en-US" sz="2200" i="1">
                <a:solidFill>
                  <a:srgbClr val="000099"/>
                </a:solidFill>
              </a:rPr>
              <a:t>(homunculus).The more important </a:t>
            </a:r>
          </a:p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GB" altLang="en-US" sz="2200" i="1">
                <a:solidFill>
                  <a:srgbClr val="000099"/>
                </a:solidFill>
              </a:rPr>
              <a:t>a region, the bigger its </a:t>
            </a:r>
          </a:p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GB" altLang="en-US" sz="2200" i="1">
                <a:solidFill>
                  <a:srgbClr val="000099"/>
                </a:solidFill>
              </a:rPr>
              <a:t>map representation.</a:t>
            </a:r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3984625"/>
            <a:ext cx="2024063" cy="184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53975" y="6042025"/>
            <a:ext cx="3211513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39" tIns="40820" rIns="81639" bIns="40820"/>
          <a:lstStyle>
            <a:lvl1pPr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392113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587375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782638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979488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GB" altLang="en-US" sz="1600">
                <a:solidFill>
                  <a:srgbClr val="000000"/>
                </a:solidFill>
              </a:rPr>
              <a:t>Scaled “remapping” to real space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0" y="0"/>
            <a:ext cx="5357813" cy="68580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>
          <a:xfrm>
            <a:off x="5508625" y="3573463"/>
            <a:ext cx="3505200" cy="2160587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991" tIns="46795" rIns="89991" bIns="46795"/>
          <a:lstStyle/>
          <a:p>
            <a:pPr defTabSz="449263">
              <a:lnSpc>
                <a:spcPct val="93000"/>
              </a:lnSpc>
              <a:buClr>
                <a:srgbClr val="0000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399213" algn="l"/>
                <a:tab pos="7313613" algn="l"/>
                <a:tab pos="8228013" algn="l"/>
                <a:tab pos="9142413" algn="l"/>
                <a:tab pos="10055225" algn="l"/>
              </a:tabLst>
            </a:pPr>
            <a:r>
              <a:rPr lang="en-GB" altLang="en-US">
                <a:solidFill>
                  <a:srgbClr val="000000"/>
                </a:solidFill>
              </a:rPr>
              <a:t>Place Cells</a:t>
            </a: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5794375" y="620713"/>
            <a:ext cx="3025775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rgbClr val="000000"/>
              </a:buClr>
              <a:buSzPct val="100000"/>
              <a:buFont typeface="Arial" pitchFamily="34" charset="0"/>
              <a:buNone/>
            </a:pPr>
            <a:r>
              <a:rPr lang="de-DE" altLang="en-US" sz="6600"/>
              <a:t>Spatial Maps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</TotalTime>
  <Words>1980</Words>
  <Application>Microsoft Office PowerPoint</Application>
  <PresentationFormat>On-screen Show (4:3)</PresentationFormat>
  <Paragraphs>349</Paragraphs>
  <Slides>53</Slides>
  <Notes>36</Notes>
  <HiddenSlides>0</HiddenSlides>
  <MMClips>3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Symbol</vt:lpstr>
      <vt:lpstr>Times New Roman</vt:lpstr>
      <vt:lpstr>Wingdings</vt:lpstr>
      <vt:lpstr>Default Design</vt:lpstr>
      <vt:lpstr>PowerPoint Presentation</vt:lpstr>
      <vt:lpstr>Where are things happening in the brain.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Place Cells</vt:lpstr>
      <vt:lpstr>What are place cells?</vt:lpstr>
      <vt:lpstr>The Hippocampus</vt:lpstr>
      <vt:lpstr>The Hippocampus</vt:lpstr>
      <vt:lpstr>Hippocampus</vt:lpstr>
      <vt:lpstr>PowerPoint Presentation</vt:lpstr>
      <vt:lpstr>Recordings from humans</vt:lpstr>
      <vt:lpstr>Place cell recordings</vt:lpstr>
      <vt:lpstr>Place cell recordings</vt:lpstr>
      <vt:lpstr>Place cell recordings</vt:lpstr>
      <vt:lpstr>Place Field Recordings</vt:lpstr>
      <vt:lpstr>Place fields</vt:lpstr>
      <vt:lpstr>Place fields</vt:lpstr>
      <vt:lpstr>Place fields</vt:lpstr>
      <vt:lpstr>Place fields</vt:lpstr>
      <vt:lpstr>Place fields</vt:lpstr>
      <vt:lpstr>Grid cells</vt:lpstr>
      <vt:lpstr>PowerPoint Presentation</vt:lpstr>
      <vt:lpstr>Importance of visual cues</vt:lpstr>
      <vt:lpstr>Importance of visual cues</vt:lpstr>
      <vt:lpstr>Vision is not necessary</vt:lpstr>
      <vt:lpstr>Importance of olfactory cues</vt:lpstr>
      <vt:lpstr>Place Cell Remapping</vt:lpstr>
      <vt:lpstr>Morris water maze task</vt:lpstr>
      <vt:lpstr>Morris water maze task</vt:lpstr>
      <vt:lpstr>Place cell model</vt:lpstr>
      <vt:lpstr>Place cell model</vt:lpstr>
      <vt:lpstr>Place cell model</vt:lpstr>
      <vt:lpstr>Place cell model</vt:lpstr>
      <vt:lpstr>Place cell model</vt:lpstr>
      <vt:lpstr>Vector quantization (VQ)</vt:lpstr>
      <vt:lpstr>VQ: Optimization</vt:lpstr>
      <vt:lpstr>What Learning does</vt:lpstr>
      <vt:lpstr>Mathematics of the model</vt:lpstr>
      <vt:lpstr>Mathematics of the model</vt:lpstr>
      <vt:lpstr>Place fields</vt:lpstr>
      <vt:lpstr>Place field remapping</vt:lpstr>
      <vt:lpstr>PowerPoint Presentation</vt:lpstr>
      <vt:lpstr>Some extra info about rats</vt:lpstr>
      <vt:lpstr>What do rats see?</vt:lpstr>
      <vt:lpstr>What do rats smell?</vt:lpstr>
      <vt:lpstr>Why do rats mark?</vt:lpstr>
      <vt:lpstr>What do rats sense?</vt:lpstr>
      <vt:lpstr>What do rats sense? Vibrissa Placement in the Dark</vt:lpstr>
      <vt:lpstr>What do rats hear?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Tomas</dc:creator>
  <cp:lastModifiedBy>Florentin Wörgötter</cp:lastModifiedBy>
  <cp:revision>57</cp:revision>
  <dcterms:created xsi:type="dcterms:W3CDTF">2009-01-07T15:21:30Z</dcterms:created>
  <dcterms:modified xsi:type="dcterms:W3CDTF">2017-12-05T02:30:12Z</dcterms:modified>
</cp:coreProperties>
</file>